
<file path=[Content_Types].xml><?xml version="1.0" encoding="utf-8"?>
<Types xmlns="http://schemas.openxmlformats.org/package/2006/content-types">
  <Default Extension="emf" ContentType="image/x-emf"/>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31"/>
  </p:notesMasterIdLst>
  <p:sldIdLst>
    <p:sldId id="256" r:id="rId5"/>
    <p:sldId id="266" r:id="rId6"/>
    <p:sldId id="267" r:id="rId7"/>
    <p:sldId id="268" r:id="rId8"/>
    <p:sldId id="269" r:id="rId9"/>
    <p:sldId id="273" r:id="rId10"/>
    <p:sldId id="296" r:id="rId11"/>
    <p:sldId id="292" r:id="rId12"/>
    <p:sldId id="274" r:id="rId13"/>
    <p:sldId id="275" r:id="rId14"/>
    <p:sldId id="276" r:id="rId15"/>
    <p:sldId id="277" r:id="rId16"/>
    <p:sldId id="278" r:id="rId17"/>
    <p:sldId id="279" r:id="rId18"/>
    <p:sldId id="283" r:id="rId19"/>
    <p:sldId id="281" r:id="rId20"/>
    <p:sldId id="282" r:id="rId21"/>
    <p:sldId id="284" r:id="rId22"/>
    <p:sldId id="285" r:id="rId23"/>
    <p:sldId id="286" r:id="rId24"/>
    <p:sldId id="287" r:id="rId25"/>
    <p:sldId id="290" r:id="rId26"/>
    <p:sldId id="297" r:id="rId27"/>
    <p:sldId id="293" r:id="rId28"/>
    <p:sldId id="294" r:id="rId29"/>
    <p:sldId id="29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170" autoAdjust="0"/>
  </p:normalViewPr>
  <p:slideViewPr>
    <p:cSldViewPr snapToGrid="0">
      <p:cViewPr varScale="1">
        <p:scale>
          <a:sx n="119" d="100"/>
          <a:sy n="119" d="100"/>
        </p:scale>
        <p:origin x="344" y="192"/>
      </p:cViewPr>
      <p:guideLst>
        <p:guide orient="horz" pos="2160"/>
        <p:guide pos="3840"/>
      </p:guideLst>
    </p:cSldViewPr>
  </p:slideViewPr>
  <p:outlineViewPr>
    <p:cViewPr>
      <p:scale>
        <a:sx n="33" d="100"/>
        <a:sy n="33" d="100"/>
      </p:scale>
      <p:origin x="0" y="-176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F7B96A-4A23-4E61-BE21-E914180FF50B}" type="datetimeFigureOut">
              <a:rPr lang="en-GB" smtClean="0"/>
              <a:t>03/11/2022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5C7ABA-DD69-4F7A-B6FD-D81DECD96BCB}" type="slidenum">
              <a:rPr lang="en-GB" smtClean="0"/>
              <a:t>‹#›</a:t>
            </a:fld>
            <a:endParaRPr lang="en-GB"/>
          </a:p>
        </p:txBody>
      </p:sp>
    </p:spTree>
    <p:extLst>
      <p:ext uri="{BB962C8B-B14F-4D97-AF65-F5344CB8AC3E}">
        <p14:creationId xmlns:p14="http://schemas.microsoft.com/office/powerpoint/2010/main" val="2711832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t>The basic idea propounded in the literature on backshift is that for type 2 conditionals, CB indicates that the speaker views the proposition in the protasis as unlikely, improbable, contrary to assumption or contrary to expectation. So Huddleston &amp; Pullum (2005: 46 henceforth H&amp;P), for example, say that the type 2 conditional (9b) ‘presents your leaving as somewhat less likely’ than the type 1, (9a):</a:t>
            </a:r>
          </a:p>
          <a:p>
            <a:pPr marL="0" indent="0">
              <a:buNone/>
            </a:pPr>
            <a:r>
              <a:rPr lang="en-GB" sz="1200" dirty="0"/>
              <a:t>(9)	a.	If you leave now, you’ll miss the traffic.</a:t>
            </a:r>
          </a:p>
          <a:p>
            <a:pPr marL="0" indent="0">
              <a:buNone/>
            </a:pPr>
            <a:r>
              <a:rPr lang="en-GB" sz="1200" dirty="0"/>
              <a:t>	b.	If you left now, you’d miss the traffic.</a:t>
            </a:r>
          </a:p>
          <a:p>
            <a:pPr marL="0" indent="0">
              <a:buNone/>
            </a:pPr>
            <a:r>
              <a:rPr lang="en-GB" sz="1200" dirty="0"/>
              <a:t>Type 3 conditionals are usually regarded as counterfactual, in other words the situation described in the protasis is viewed by the speaker as contrary to fact. In practise this is usually because the event has already occurred and is being imagined differently as shown in:</a:t>
            </a:r>
          </a:p>
          <a:p>
            <a:pPr marL="0" indent="0">
              <a:buNone/>
            </a:pPr>
            <a:r>
              <a:rPr lang="en-GB" sz="1200" dirty="0"/>
              <a:t>(10)	</a:t>
            </a:r>
            <a:r>
              <a:rPr lang="en-GB" sz="1200" i="1" dirty="0"/>
              <a:t>If we’d left earlier...</a:t>
            </a:r>
            <a:endParaRPr lang="en-GB" sz="1200" dirty="0"/>
          </a:p>
          <a:p>
            <a:pPr marL="0" indent="0">
              <a:buNone/>
            </a:pPr>
            <a:r>
              <a:rPr lang="en-GB" sz="1200" dirty="0"/>
              <a:t>Many philosophers, notably Lewis (1973), actually refer to type 3s as ‘counterfactuals’.</a:t>
            </a:r>
          </a:p>
          <a:p>
            <a:endParaRPr lang="en-GB" dirty="0"/>
          </a:p>
        </p:txBody>
      </p:sp>
      <p:sp>
        <p:nvSpPr>
          <p:cNvPr id="4" name="Slide Number Placeholder 3"/>
          <p:cNvSpPr>
            <a:spLocks noGrp="1"/>
          </p:cNvSpPr>
          <p:nvPr>
            <p:ph type="sldNum" sz="quarter" idx="5"/>
          </p:nvPr>
        </p:nvSpPr>
        <p:spPr/>
        <p:txBody>
          <a:bodyPr/>
          <a:lstStyle/>
          <a:p>
            <a:fld id="{105C7ABA-DD69-4F7A-B6FD-D81DECD96BCB}" type="slidenum">
              <a:rPr lang="en-GB" smtClean="0"/>
              <a:t>4</a:t>
            </a:fld>
            <a:endParaRPr lang="en-GB"/>
          </a:p>
        </p:txBody>
      </p:sp>
    </p:spTree>
    <p:extLst>
      <p:ext uri="{BB962C8B-B14F-4D97-AF65-F5344CB8AC3E}">
        <p14:creationId xmlns:p14="http://schemas.microsoft.com/office/powerpoint/2010/main" val="2450579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05C7ABA-DD69-4F7A-B6FD-D81DECD96BCB}" type="slidenum">
              <a:rPr lang="en-GB" smtClean="0"/>
              <a:t>20</a:t>
            </a:fld>
            <a:endParaRPr lang="en-GB"/>
          </a:p>
        </p:txBody>
      </p:sp>
    </p:spTree>
    <p:extLst>
      <p:ext uri="{BB962C8B-B14F-4D97-AF65-F5344CB8AC3E}">
        <p14:creationId xmlns:p14="http://schemas.microsoft.com/office/powerpoint/2010/main" val="911807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61F3E3-1155-48C2-B95E-3C824FE5DE8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23028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61F3E3-1155-48C2-B95E-3C824FE5DE8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1772296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61F3E3-1155-48C2-B95E-3C824FE5DE8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45244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61F3E3-1155-48C2-B95E-3C824FE5DE8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180571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61F3E3-1155-48C2-B95E-3C824FE5DE8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3233482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61F3E3-1155-48C2-B95E-3C824FE5DE80}"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323541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61F3E3-1155-48C2-B95E-3C824FE5DE80}" type="datetimeFigureOut">
              <a:rPr lang="en-GB" smtClean="0"/>
              <a:t>03/11/2022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3333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61F3E3-1155-48C2-B95E-3C824FE5DE80}" type="datetimeFigureOut">
              <a:rPr lang="en-GB" smtClean="0"/>
              <a:t>03/11/2022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1879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1F3E3-1155-48C2-B95E-3C824FE5DE80}" type="datetimeFigureOut">
              <a:rPr lang="en-GB" smtClean="0"/>
              <a:t>03/11/2022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182797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61F3E3-1155-48C2-B95E-3C824FE5DE80}"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1526751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61F3E3-1155-48C2-B95E-3C824FE5DE80}"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F042CB-9507-421E-97C6-E14EE4295553}" type="slidenum">
              <a:rPr lang="en-GB" smtClean="0"/>
              <a:t>‹#›</a:t>
            </a:fld>
            <a:endParaRPr lang="en-GB"/>
          </a:p>
        </p:txBody>
      </p:sp>
    </p:spTree>
    <p:extLst>
      <p:ext uri="{BB962C8B-B14F-4D97-AF65-F5344CB8AC3E}">
        <p14:creationId xmlns:p14="http://schemas.microsoft.com/office/powerpoint/2010/main" val="220225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1F3E3-1155-48C2-B95E-3C824FE5DE80}" type="datetimeFigureOut">
              <a:rPr lang="en-GB" smtClean="0"/>
              <a:t>03/11/2022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042CB-9507-421E-97C6-E14EE4295553}" type="slidenum">
              <a:rPr lang="en-GB" smtClean="0"/>
              <a:t>‹#›</a:t>
            </a:fld>
            <a:endParaRPr lang="en-GB"/>
          </a:p>
        </p:txBody>
      </p:sp>
    </p:spTree>
    <p:extLst>
      <p:ext uri="{BB962C8B-B14F-4D97-AF65-F5344CB8AC3E}">
        <p14:creationId xmlns:p14="http://schemas.microsoft.com/office/powerpoint/2010/main" val="23445744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5AFECCC-F106-45B8-BE66-022ED0F3082F}"/>
              </a:ext>
            </a:extLst>
          </p:cNvPr>
          <p:cNvSpPr>
            <a:spLocks noGrp="1"/>
          </p:cNvSpPr>
          <p:nvPr>
            <p:ph type="subTitle" idx="1"/>
          </p:nvPr>
        </p:nvSpPr>
        <p:spPr>
          <a:xfrm>
            <a:off x="703385" y="506437"/>
            <a:ext cx="10916529" cy="6231988"/>
          </a:xfrm>
        </p:spPr>
        <p:txBody>
          <a:bodyPr>
            <a:normAutofit/>
          </a:bodyPr>
          <a:lstStyle/>
          <a:p>
            <a:endParaRPr lang="en-GB" dirty="0"/>
          </a:p>
          <a:p>
            <a:r>
              <a:rPr lang="en-GB" sz="4000" dirty="0">
                <a:solidFill>
                  <a:schemeClr val="accent1">
                    <a:lumMod val="50000"/>
                  </a:schemeClr>
                </a:solidFill>
                <a:latin typeface="Garamond" panose="02020404030301010803" pitchFamily="18" charset="0"/>
              </a:rPr>
              <a:t>Conditional Backshift</a:t>
            </a:r>
          </a:p>
          <a:p>
            <a:r>
              <a:rPr lang="en-GB" dirty="0" err="1">
                <a:solidFill>
                  <a:schemeClr val="accent1">
                    <a:lumMod val="50000"/>
                  </a:schemeClr>
                </a:solidFill>
                <a:latin typeface="Garamond" panose="02020404030301010803" pitchFamily="18" charset="0"/>
              </a:rPr>
              <a:t>Backshifted</a:t>
            </a:r>
            <a:r>
              <a:rPr lang="en-GB" dirty="0">
                <a:solidFill>
                  <a:schemeClr val="accent1">
                    <a:lumMod val="50000"/>
                  </a:schemeClr>
                </a:solidFill>
                <a:latin typeface="Garamond" panose="02020404030301010803" pitchFamily="18" charset="0"/>
              </a:rPr>
              <a:t> verb forms in English conditionals do not encode or implicate improbability, negative epistemic stance or </a:t>
            </a:r>
            <a:r>
              <a:rPr lang="en-GB" dirty="0" err="1">
                <a:solidFill>
                  <a:schemeClr val="accent1">
                    <a:lumMod val="50000"/>
                  </a:schemeClr>
                </a:solidFill>
                <a:latin typeface="Garamond" panose="02020404030301010803" pitchFamily="18" charset="0"/>
              </a:rPr>
              <a:t>counterfactuality</a:t>
            </a:r>
            <a:r>
              <a:rPr lang="en-GB" dirty="0">
                <a:solidFill>
                  <a:schemeClr val="accent1">
                    <a:lumMod val="50000"/>
                  </a:schemeClr>
                </a:solidFill>
                <a:latin typeface="Garamond" panose="02020404030301010803" pitchFamily="18" charset="0"/>
              </a:rPr>
              <a:t>.</a:t>
            </a:r>
          </a:p>
          <a:p>
            <a:endParaRPr lang="en-GB" dirty="0">
              <a:latin typeface="Garamond" panose="02020404030301010803" pitchFamily="18" charset="0"/>
            </a:endParaRPr>
          </a:p>
          <a:p>
            <a:endParaRPr lang="en-GB" dirty="0">
              <a:latin typeface="Garamond" panose="02020404030301010803" pitchFamily="18" charset="0"/>
            </a:endParaRPr>
          </a:p>
          <a:p>
            <a:r>
              <a:rPr lang="en-GB" dirty="0">
                <a:latin typeface="Garamond" panose="02020404030301010803" pitchFamily="18" charset="0"/>
              </a:rPr>
              <a:t>Cris Chatterjee</a:t>
            </a:r>
          </a:p>
          <a:p>
            <a:r>
              <a:rPr lang="en-GB" i="1" dirty="0">
                <a:latin typeface="Garamond" panose="02020404030301010803" pitchFamily="18" charset="0"/>
              </a:rPr>
              <a:t>Northumbria University</a:t>
            </a:r>
          </a:p>
          <a:p>
            <a:endParaRPr lang="en-GB" dirty="0">
              <a:latin typeface="Garamond" panose="02020404030301010803" pitchFamily="18" charset="0"/>
            </a:endParaRPr>
          </a:p>
          <a:p>
            <a:r>
              <a:rPr lang="en-GB" dirty="0">
                <a:latin typeface="Garamond" panose="02020404030301010803" pitchFamily="18" charset="0"/>
              </a:rPr>
              <a:t>4 November 2022</a:t>
            </a:r>
          </a:p>
          <a:p>
            <a:r>
              <a:rPr lang="en-GB" dirty="0">
                <a:latin typeface="Garamond" panose="02020404030301010803" pitchFamily="18" charset="0"/>
              </a:rPr>
              <a:t>International Conference on Tense and Aspect in Conditionals</a:t>
            </a:r>
          </a:p>
        </p:txBody>
      </p:sp>
    </p:spTree>
    <p:extLst>
      <p:ext uri="{BB962C8B-B14F-4D97-AF65-F5344CB8AC3E}">
        <p14:creationId xmlns:p14="http://schemas.microsoft.com/office/powerpoint/2010/main" val="1332120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8424-8393-47AD-86D6-8446ADB4D3A5}"/>
              </a:ext>
            </a:extLst>
          </p:cNvPr>
          <p:cNvSpPr>
            <a:spLocks noGrp="1"/>
          </p:cNvSpPr>
          <p:nvPr>
            <p:ph type="title"/>
          </p:nvPr>
        </p:nvSpPr>
        <p:spPr>
          <a:xfrm>
            <a:off x="484908" y="365125"/>
            <a:ext cx="10668001" cy="646257"/>
          </a:xfrm>
        </p:spPr>
        <p:txBody>
          <a:bodyPr>
            <a:normAutofit/>
          </a:bodyPr>
          <a:lstStyle/>
          <a:p>
            <a:r>
              <a:rPr lang="en-GB" sz="3200" dirty="0">
                <a:latin typeface="Garamond" panose="02020404030301010803" pitchFamily="18" charset="0"/>
              </a:rPr>
              <a:t>Attested examples</a:t>
            </a:r>
          </a:p>
        </p:txBody>
      </p:sp>
      <p:sp>
        <p:nvSpPr>
          <p:cNvPr id="3" name="Content Placeholder 2">
            <a:extLst>
              <a:ext uri="{FF2B5EF4-FFF2-40B4-BE49-F238E27FC236}">
                <a16:creationId xmlns:a16="http://schemas.microsoft.com/office/drawing/2014/main" id="{821E0432-3215-4BF3-8315-868D9987C6B5}"/>
              </a:ext>
            </a:extLst>
          </p:cNvPr>
          <p:cNvSpPr>
            <a:spLocks noGrp="1"/>
          </p:cNvSpPr>
          <p:nvPr>
            <p:ph idx="1"/>
          </p:nvPr>
        </p:nvSpPr>
        <p:spPr>
          <a:xfrm>
            <a:off x="484909" y="914400"/>
            <a:ext cx="11166763" cy="5680364"/>
          </a:xfrm>
        </p:spPr>
        <p:txBody>
          <a:bodyPr>
            <a:noAutofit/>
          </a:bodyPr>
          <a:lstStyle/>
          <a:p>
            <a:pPr marL="0" indent="0">
              <a:buNone/>
            </a:pPr>
            <a:r>
              <a:rPr lang="en-GB" sz="2200" dirty="0">
                <a:latin typeface="Garamond" panose="02020404030301010803" pitchFamily="18" charset="0"/>
              </a:rPr>
              <a:t>Example 17:</a:t>
            </a:r>
          </a:p>
          <a:p>
            <a:pPr marL="457200" lvl="1" indent="0">
              <a:buNone/>
            </a:pPr>
            <a:r>
              <a:rPr lang="en-GB" sz="2200" dirty="0">
                <a:latin typeface="Garamond" panose="02020404030301010803" pitchFamily="18" charset="0"/>
              </a:rPr>
              <a:t>[H]ow was it possible for the body to lie there that length of time, undiscovered? I had wondered that until I myself visited the site. [...]To get there I had to leap a number of rivulets and wade through tall grasses. </a:t>
            </a:r>
            <a:r>
              <a:rPr lang="en-GB" sz="2200" u="sng" dirty="0">
                <a:latin typeface="Garamond" panose="02020404030301010803" pitchFamily="18" charset="0"/>
              </a:rPr>
              <a:t>If the body had been rolled down the sloping bank to the stream</a:t>
            </a:r>
            <a:r>
              <a:rPr lang="en-GB" sz="2200" dirty="0">
                <a:latin typeface="Garamond" panose="02020404030301010803" pitchFamily="18" charset="0"/>
              </a:rPr>
              <a:t>, it would not have been easily visible to the casual passer-by until they were quite close. </a:t>
            </a:r>
          </a:p>
          <a:p>
            <a:pPr marL="0" indent="0">
              <a:buNone/>
            </a:pPr>
            <a:endParaRPr lang="en-GB" sz="2200" dirty="0">
              <a:latin typeface="Garamond" panose="02020404030301010803" pitchFamily="18" charset="0"/>
            </a:endParaRPr>
          </a:p>
          <a:p>
            <a:pPr marL="0" indent="0">
              <a:buNone/>
            </a:pPr>
            <a:r>
              <a:rPr lang="en-GB" sz="2200" dirty="0">
                <a:latin typeface="Garamond" panose="02020404030301010803" pitchFamily="18" charset="0"/>
              </a:rPr>
              <a:t>Problems for NES accounts:</a:t>
            </a:r>
          </a:p>
          <a:p>
            <a:r>
              <a:rPr lang="en-GB" sz="2200" dirty="0">
                <a:latin typeface="Garamond" panose="02020404030301010803" pitchFamily="18" charset="0"/>
              </a:rPr>
              <a:t>Author arguing body </a:t>
            </a:r>
            <a:r>
              <a:rPr lang="en-GB" sz="2200" i="1" dirty="0">
                <a:latin typeface="Garamond" panose="02020404030301010803" pitchFamily="18" charset="0"/>
              </a:rPr>
              <a:t>was</a:t>
            </a:r>
            <a:r>
              <a:rPr lang="en-GB" sz="2200" dirty="0">
                <a:latin typeface="Garamond" panose="02020404030301010803" pitchFamily="18" charset="0"/>
              </a:rPr>
              <a:t> rolled</a:t>
            </a:r>
          </a:p>
          <a:p>
            <a:r>
              <a:rPr lang="en-GB" sz="2200" dirty="0">
                <a:latin typeface="Garamond" panose="02020404030301010803" pitchFamily="18" charset="0"/>
              </a:rPr>
              <a:t>Why use BC, which has no purpose except to express NES, if this is then cancelled?</a:t>
            </a:r>
          </a:p>
          <a:p>
            <a:pPr marL="457200" lvl="1" indent="0">
              <a:buNone/>
            </a:pPr>
            <a:endParaRPr lang="en-GB" sz="2200" dirty="0">
              <a:latin typeface="Garamond" panose="02020404030301010803" pitchFamily="18" charset="0"/>
            </a:endParaRPr>
          </a:p>
          <a:p>
            <a:pPr marL="0" indent="0">
              <a:buNone/>
            </a:pPr>
            <a:r>
              <a:rPr lang="en-GB" sz="2200" dirty="0">
                <a:latin typeface="Garamond" panose="02020404030301010803" pitchFamily="18" charset="0"/>
              </a:rPr>
              <a:t>Logical consequence account:</a:t>
            </a:r>
          </a:p>
          <a:p>
            <a:r>
              <a:rPr lang="en-GB" sz="2200" dirty="0">
                <a:latin typeface="Garamond" panose="02020404030301010803" pitchFamily="18" charset="0"/>
              </a:rPr>
              <a:t>Asserts logical connection between rolling and not being seen.</a:t>
            </a:r>
          </a:p>
          <a:p>
            <a:r>
              <a:rPr lang="en-GB" sz="2200" dirty="0">
                <a:latin typeface="Garamond" panose="02020404030301010803" pitchFamily="18" charset="0"/>
              </a:rPr>
              <a:t>We know body wasn’t seen</a:t>
            </a:r>
          </a:p>
          <a:p>
            <a:r>
              <a:rPr lang="en-GB" sz="2200" dirty="0">
                <a:latin typeface="Garamond" panose="02020404030301010803" pitchFamily="18" charset="0"/>
              </a:rPr>
              <a:t>Allows for an inductive inference from not being seen to the possibility of rolling</a:t>
            </a:r>
          </a:p>
          <a:p>
            <a:endParaRPr lang="en-GB" sz="2200" dirty="0">
              <a:latin typeface="Garamond" panose="02020404030301010803" pitchFamily="18" charset="0"/>
            </a:endParaRPr>
          </a:p>
        </p:txBody>
      </p:sp>
    </p:spTree>
    <p:extLst>
      <p:ext uri="{BB962C8B-B14F-4D97-AF65-F5344CB8AC3E}">
        <p14:creationId xmlns:p14="http://schemas.microsoft.com/office/powerpoint/2010/main" val="233810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8424-8393-47AD-86D6-8446ADB4D3A5}"/>
              </a:ext>
            </a:extLst>
          </p:cNvPr>
          <p:cNvSpPr>
            <a:spLocks noGrp="1"/>
          </p:cNvSpPr>
          <p:nvPr>
            <p:ph type="title"/>
          </p:nvPr>
        </p:nvSpPr>
        <p:spPr>
          <a:xfrm>
            <a:off x="838200" y="365125"/>
            <a:ext cx="7363691" cy="646257"/>
          </a:xfrm>
        </p:spPr>
        <p:txBody>
          <a:bodyPr>
            <a:normAutofit/>
          </a:bodyPr>
          <a:lstStyle/>
          <a:p>
            <a:r>
              <a:rPr lang="en-GB" sz="3200" dirty="0">
                <a:latin typeface="Garamond" panose="02020404030301010803" pitchFamily="18" charset="0"/>
              </a:rPr>
              <a:t>Problematic sentences </a:t>
            </a:r>
          </a:p>
        </p:txBody>
      </p:sp>
      <p:sp>
        <p:nvSpPr>
          <p:cNvPr id="3" name="Content Placeholder 2">
            <a:extLst>
              <a:ext uri="{FF2B5EF4-FFF2-40B4-BE49-F238E27FC236}">
                <a16:creationId xmlns:a16="http://schemas.microsoft.com/office/drawing/2014/main" id="{821E0432-3215-4BF3-8315-868D9987C6B5}"/>
              </a:ext>
            </a:extLst>
          </p:cNvPr>
          <p:cNvSpPr>
            <a:spLocks noGrp="1"/>
          </p:cNvSpPr>
          <p:nvPr>
            <p:ph idx="1"/>
          </p:nvPr>
        </p:nvSpPr>
        <p:spPr>
          <a:xfrm>
            <a:off x="838200" y="1011382"/>
            <a:ext cx="10515600" cy="5165581"/>
          </a:xfrm>
        </p:spPr>
        <p:txBody>
          <a:bodyPr>
            <a:normAutofit/>
          </a:bodyPr>
          <a:lstStyle/>
          <a:p>
            <a:pPr marL="0" indent="0">
              <a:buNone/>
            </a:pPr>
            <a:r>
              <a:rPr lang="en-GB" sz="2400" dirty="0">
                <a:latin typeface="Garamond" panose="02020404030301010803" pitchFamily="18" charset="0"/>
              </a:rPr>
              <a:t>General problem for NES accounts is they do not apply to and cannot explain a variety of simple sentences such as:</a:t>
            </a:r>
          </a:p>
          <a:p>
            <a:pPr marL="0" indent="0">
              <a:buNone/>
            </a:pPr>
            <a:r>
              <a:rPr lang="en-GB" sz="2400" dirty="0">
                <a:latin typeface="Garamond" panose="02020404030301010803" pitchFamily="18" charset="0"/>
              </a:rPr>
              <a:t> </a:t>
            </a:r>
          </a:p>
          <a:p>
            <a:pPr marL="0" indent="0">
              <a:buNone/>
            </a:pPr>
            <a:r>
              <a:rPr lang="en-GB" sz="2400" dirty="0">
                <a:latin typeface="Garamond" panose="02020404030301010803" pitchFamily="18" charset="0"/>
              </a:rPr>
              <a:t>(5) 	I would not be surprised if Pablo was already at home</a:t>
            </a:r>
          </a:p>
          <a:p>
            <a:pPr marL="0" indent="0">
              <a:buNone/>
            </a:pPr>
            <a:r>
              <a:rPr lang="en-GB" sz="2400" dirty="0">
                <a:latin typeface="Garamond" panose="02020404030301010803" pitchFamily="18" charset="0"/>
              </a:rPr>
              <a:t> </a:t>
            </a:r>
          </a:p>
          <a:p>
            <a:pPr marL="0" indent="0">
              <a:buNone/>
            </a:pPr>
            <a:r>
              <a:rPr lang="en-GB" sz="2400" dirty="0">
                <a:latin typeface="Garamond" panose="02020404030301010803" pitchFamily="18" charset="0"/>
              </a:rPr>
              <a:t>(5) clearly implies that the speaker thinks that Pablo is at home.</a:t>
            </a:r>
          </a:p>
          <a:p>
            <a:pPr marL="0" indent="0">
              <a:buNone/>
            </a:pPr>
            <a:r>
              <a:rPr lang="en-GB" sz="2400" dirty="0">
                <a:latin typeface="Garamond" panose="02020404030301010803" pitchFamily="18" charset="0"/>
              </a:rPr>
              <a:t>NES theories should argue that the speaker thinks the antecedent proposition, that Pablo is at home,  is false or improbable. </a:t>
            </a:r>
          </a:p>
          <a:p>
            <a:pPr marL="0" indent="0">
              <a:buNone/>
            </a:pPr>
            <a:r>
              <a:rPr lang="en-GB" sz="2400" dirty="0">
                <a:latin typeface="Garamond" panose="02020404030301010803" pitchFamily="18" charset="0"/>
              </a:rPr>
              <a:t>This is diametrically contradictory.</a:t>
            </a:r>
          </a:p>
          <a:p>
            <a:pPr marL="0" indent="0">
              <a:buNone/>
            </a:pPr>
            <a:r>
              <a:rPr lang="en-GB" sz="2400" dirty="0">
                <a:latin typeface="Garamond" panose="02020404030301010803" pitchFamily="18" charset="0"/>
              </a:rPr>
              <a:t>It could be argued the implicature is cancelled. But then why choose a BC here?</a:t>
            </a:r>
          </a:p>
          <a:p>
            <a:pPr marL="0" indent="0">
              <a:buNone/>
            </a:pPr>
            <a:r>
              <a:rPr lang="en-GB" sz="2400" dirty="0">
                <a:latin typeface="Garamond" panose="02020404030301010803" pitchFamily="18" charset="0"/>
              </a:rPr>
              <a:t>NES theories clearly fail here.</a:t>
            </a:r>
          </a:p>
        </p:txBody>
      </p:sp>
    </p:spTree>
    <p:extLst>
      <p:ext uri="{BB962C8B-B14F-4D97-AF65-F5344CB8AC3E}">
        <p14:creationId xmlns:p14="http://schemas.microsoft.com/office/powerpoint/2010/main" val="33470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8424-8393-47AD-86D6-8446ADB4D3A5}"/>
              </a:ext>
            </a:extLst>
          </p:cNvPr>
          <p:cNvSpPr>
            <a:spLocks noGrp="1"/>
          </p:cNvSpPr>
          <p:nvPr>
            <p:ph type="title"/>
          </p:nvPr>
        </p:nvSpPr>
        <p:spPr>
          <a:xfrm>
            <a:off x="838200" y="365125"/>
            <a:ext cx="10515600" cy="743239"/>
          </a:xfrm>
        </p:spPr>
        <p:txBody>
          <a:bodyPr>
            <a:normAutofit/>
          </a:bodyPr>
          <a:lstStyle/>
          <a:p>
            <a:r>
              <a:rPr lang="en-GB" sz="3200" dirty="0">
                <a:latin typeface="Garamond" panose="02020404030301010803" pitchFamily="18" charset="0"/>
              </a:rPr>
              <a:t>Problematic sentences 2</a:t>
            </a:r>
          </a:p>
        </p:txBody>
      </p:sp>
      <p:sp>
        <p:nvSpPr>
          <p:cNvPr id="3" name="Content Placeholder 2">
            <a:extLst>
              <a:ext uri="{FF2B5EF4-FFF2-40B4-BE49-F238E27FC236}">
                <a16:creationId xmlns:a16="http://schemas.microsoft.com/office/drawing/2014/main" id="{821E0432-3215-4BF3-8315-868D9987C6B5}"/>
              </a:ext>
            </a:extLst>
          </p:cNvPr>
          <p:cNvSpPr>
            <a:spLocks noGrp="1"/>
          </p:cNvSpPr>
          <p:nvPr>
            <p:ph idx="1"/>
          </p:nvPr>
        </p:nvSpPr>
        <p:spPr>
          <a:xfrm>
            <a:off x="838200" y="1108364"/>
            <a:ext cx="10515600" cy="5068599"/>
          </a:xfrm>
        </p:spPr>
        <p:txBody>
          <a:bodyPr>
            <a:normAutofit fontScale="70000" lnSpcReduction="20000"/>
          </a:bodyPr>
          <a:lstStyle/>
          <a:p>
            <a:pPr marL="0" indent="0">
              <a:buNone/>
            </a:pPr>
            <a:endParaRPr lang="en-GB" dirty="0"/>
          </a:p>
          <a:p>
            <a:pPr marL="0" indent="0">
              <a:buNone/>
            </a:pPr>
            <a:r>
              <a:rPr lang="en-GB" sz="3200" dirty="0">
                <a:latin typeface="Garamond" panose="02020404030301010803" pitchFamily="18" charset="0"/>
              </a:rPr>
              <a:t>(6) 	If we offered you this job, how would you carry out your role?</a:t>
            </a:r>
          </a:p>
          <a:p>
            <a:pPr marL="0" indent="0">
              <a:buNone/>
            </a:pPr>
            <a:endParaRPr lang="en-GB" sz="3200" dirty="0">
              <a:latin typeface="Garamond" panose="02020404030301010803" pitchFamily="18" charset="0"/>
            </a:endParaRPr>
          </a:p>
          <a:p>
            <a:pPr marL="0" indent="0">
              <a:buNone/>
            </a:pPr>
            <a:r>
              <a:rPr lang="en-GB" sz="3200" dirty="0">
                <a:latin typeface="Garamond" panose="02020404030301010803" pitchFamily="18" charset="0"/>
              </a:rPr>
              <a:t>If NES theory stood, (6) would imply to the candidate that they were unlikely to be offered the job. </a:t>
            </a:r>
          </a:p>
          <a:p>
            <a:pPr marL="0" indent="0">
              <a:buNone/>
            </a:pPr>
            <a:endParaRPr lang="en-GB" sz="3200" dirty="0">
              <a:latin typeface="Garamond" panose="02020404030301010803" pitchFamily="18" charset="0"/>
            </a:endParaRPr>
          </a:p>
          <a:p>
            <a:pPr marL="0" indent="0">
              <a:buNone/>
            </a:pPr>
            <a:r>
              <a:rPr lang="en-GB" sz="3200" dirty="0">
                <a:latin typeface="Garamond" panose="02020404030301010803" pitchFamily="18" charset="0"/>
              </a:rPr>
              <a:t>In the research survey </a:t>
            </a:r>
            <a:r>
              <a:rPr lang="en-GB" sz="3200" i="1" dirty="0">
                <a:latin typeface="Garamond" panose="02020404030301010803" pitchFamily="18" charset="0"/>
              </a:rPr>
              <a:t>Language and probability,</a:t>
            </a:r>
            <a:r>
              <a:rPr lang="en-GB" sz="3200" dirty="0">
                <a:latin typeface="Garamond" panose="02020404030301010803" pitchFamily="18" charset="0"/>
              </a:rPr>
              <a:t> soon to be discussed, around 95% of respondents felt that if asked such a question in a job interview, they were likely, very likely or certain to be offered a job, seriously undermining the NES theory</a:t>
            </a:r>
          </a:p>
          <a:p>
            <a:pPr marL="0" indent="0">
              <a:buNone/>
            </a:pPr>
            <a:endParaRPr lang="en-GB" sz="3200" dirty="0">
              <a:latin typeface="Garamond" panose="02020404030301010803" pitchFamily="18" charset="0"/>
            </a:endParaRPr>
          </a:p>
          <a:p>
            <a:pPr marL="0" indent="0">
              <a:buNone/>
            </a:pPr>
            <a:r>
              <a:rPr lang="en-GB" sz="3200" dirty="0">
                <a:latin typeface="Garamond" panose="02020404030301010803" pitchFamily="18" charset="0"/>
              </a:rPr>
              <a:t>A Logical Consequence theory would say that this is an abstract thought model. </a:t>
            </a:r>
          </a:p>
          <a:p>
            <a:pPr marL="0" indent="0">
              <a:buNone/>
            </a:pPr>
            <a:endParaRPr lang="en-GB" sz="3200" dirty="0">
              <a:latin typeface="Garamond" panose="02020404030301010803" pitchFamily="18" charset="0"/>
            </a:endParaRPr>
          </a:p>
          <a:p>
            <a:pPr marL="0" indent="0">
              <a:buNone/>
            </a:pPr>
            <a:r>
              <a:rPr lang="en-GB" sz="3200" dirty="0">
                <a:latin typeface="Garamond" panose="02020404030301010803" pitchFamily="18" charset="0"/>
              </a:rPr>
              <a:t>Form of sentence implies nothing about likelihood of P. </a:t>
            </a:r>
          </a:p>
          <a:p>
            <a:pPr marL="0" indent="0">
              <a:buNone/>
            </a:pPr>
            <a:endParaRPr lang="en-GB" sz="3200" dirty="0">
              <a:latin typeface="Garamond" panose="02020404030301010803" pitchFamily="18" charset="0"/>
            </a:endParaRPr>
          </a:p>
          <a:p>
            <a:pPr marL="0" indent="0">
              <a:buNone/>
            </a:pPr>
            <a:r>
              <a:rPr lang="en-GB" sz="3200" dirty="0">
                <a:latin typeface="Garamond" panose="02020404030301010803" pitchFamily="18" charset="0"/>
              </a:rPr>
              <a:t>Question asks about the theoretical consequences of being given the job.</a:t>
            </a:r>
          </a:p>
          <a:p>
            <a:pPr marL="0" indent="0">
              <a:buNone/>
            </a:pPr>
            <a:endParaRPr lang="en-GB" dirty="0"/>
          </a:p>
        </p:txBody>
      </p:sp>
    </p:spTree>
    <p:extLst>
      <p:ext uri="{BB962C8B-B14F-4D97-AF65-F5344CB8AC3E}">
        <p14:creationId xmlns:p14="http://schemas.microsoft.com/office/powerpoint/2010/main" val="3050770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8424-8393-47AD-86D6-8446ADB4D3A5}"/>
              </a:ext>
            </a:extLst>
          </p:cNvPr>
          <p:cNvSpPr>
            <a:spLocks noGrp="1"/>
          </p:cNvSpPr>
          <p:nvPr>
            <p:ph type="title"/>
          </p:nvPr>
        </p:nvSpPr>
        <p:spPr>
          <a:xfrm>
            <a:off x="838200" y="365126"/>
            <a:ext cx="6435436" cy="466148"/>
          </a:xfrm>
        </p:spPr>
        <p:txBody>
          <a:bodyPr>
            <a:noAutofit/>
          </a:bodyPr>
          <a:lstStyle/>
          <a:p>
            <a:r>
              <a:rPr lang="en-GB" sz="3200" dirty="0">
                <a:latin typeface="Garamond" panose="02020404030301010803" pitchFamily="18" charset="0"/>
              </a:rPr>
              <a:t>Evidence from clause types</a:t>
            </a:r>
          </a:p>
        </p:txBody>
      </p:sp>
      <p:sp>
        <p:nvSpPr>
          <p:cNvPr id="3" name="Content Placeholder 2">
            <a:extLst>
              <a:ext uri="{FF2B5EF4-FFF2-40B4-BE49-F238E27FC236}">
                <a16:creationId xmlns:a16="http://schemas.microsoft.com/office/drawing/2014/main" id="{821E0432-3215-4BF3-8315-868D9987C6B5}"/>
              </a:ext>
            </a:extLst>
          </p:cNvPr>
          <p:cNvSpPr>
            <a:spLocks noGrp="1"/>
          </p:cNvSpPr>
          <p:nvPr>
            <p:ph idx="1"/>
          </p:nvPr>
        </p:nvSpPr>
        <p:spPr>
          <a:xfrm>
            <a:off x="838201" y="986588"/>
            <a:ext cx="10483516" cy="5506286"/>
          </a:xfrm>
        </p:spPr>
        <p:txBody>
          <a:bodyPr>
            <a:normAutofit/>
          </a:bodyPr>
          <a:lstStyle/>
          <a:p>
            <a:pPr marL="0" indent="0">
              <a:buNone/>
            </a:pPr>
            <a:r>
              <a:rPr lang="en-GB" sz="2400" dirty="0">
                <a:latin typeface="Garamond" panose="02020404030301010803" pitchFamily="18" charset="0"/>
              </a:rPr>
              <a:t>Indicative antecedents combine with consequents of all clause types: </a:t>
            </a:r>
          </a:p>
          <a:p>
            <a:pPr marL="457200" lvl="1" indent="0">
              <a:buNone/>
            </a:pPr>
            <a:endParaRPr lang="en-GB" dirty="0">
              <a:latin typeface="Garamond" panose="02020404030301010803" pitchFamily="18" charset="0"/>
            </a:endParaRPr>
          </a:p>
          <a:p>
            <a:pPr lvl="1"/>
            <a:r>
              <a:rPr lang="en-GB" dirty="0">
                <a:latin typeface="Garamond" panose="02020404030301010803" pitchFamily="18" charset="0"/>
              </a:rPr>
              <a:t>declarative, interrogative, exclamative, imperative</a:t>
            </a:r>
          </a:p>
          <a:p>
            <a:pPr marL="457200" lvl="1" indent="0">
              <a:buNone/>
            </a:pPr>
            <a:endParaRPr lang="en-GB" sz="800" dirty="0">
              <a:latin typeface="Garamond" panose="02020404030301010803" pitchFamily="18" charset="0"/>
            </a:endParaRP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BC antecedents barred from combining with imperative consequents</a:t>
            </a:r>
          </a:p>
          <a:p>
            <a:pPr marL="0" indent="0">
              <a:buNone/>
            </a:pPr>
            <a:endParaRPr lang="en-GB" sz="800" dirty="0">
              <a:latin typeface="Garamond" panose="02020404030301010803" pitchFamily="18" charset="0"/>
            </a:endParaRPr>
          </a:p>
          <a:p>
            <a:pPr marL="0" indent="0">
              <a:buNone/>
            </a:pPr>
            <a:r>
              <a:rPr lang="en-GB" sz="2400" dirty="0">
                <a:latin typeface="Garamond" panose="02020404030301010803" pitchFamily="18" charset="0"/>
              </a:rPr>
              <a:t>(7)	If you fall off that wall today and break your legs, don’t come running to me!</a:t>
            </a:r>
          </a:p>
          <a:p>
            <a:pPr marL="0" indent="0">
              <a:buNone/>
            </a:pPr>
            <a:r>
              <a:rPr lang="en-GB" sz="2400" dirty="0">
                <a:latin typeface="Garamond" panose="02020404030301010803" pitchFamily="18" charset="0"/>
              </a:rPr>
              <a:t>(8)	*If you fell off that wall today and broke your legs, don’t come running to me!</a:t>
            </a:r>
          </a:p>
          <a:p>
            <a:pPr marL="0" indent="0">
              <a:buNone/>
            </a:pPr>
            <a:endParaRPr lang="en-GB" sz="2400" dirty="0">
              <a:latin typeface="Garamond" panose="02020404030301010803" pitchFamily="18" charset="0"/>
            </a:endParaRP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Plausibly, if we are conveying that we think P is unlikely to occur, we can’t reasonably ask someone to do something upon its occurrence (especially if you believe in absolute NES)</a:t>
            </a:r>
          </a:p>
          <a:p>
            <a:pPr marL="0" indent="0">
              <a:buNone/>
            </a:pPr>
            <a:endParaRPr lang="en-GB" sz="2400" dirty="0"/>
          </a:p>
          <a:p>
            <a:pPr marL="0" indent="0">
              <a:buNone/>
            </a:pPr>
            <a:endParaRPr lang="en-GB" sz="2400" dirty="0"/>
          </a:p>
          <a:p>
            <a:pPr marL="0" indent="0">
              <a:buNone/>
            </a:pPr>
            <a:endParaRPr lang="en-GB" dirty="0"/>
          </a:p>
        </p:txBody>
      </p:sp>
    </p:spTree>
    <p:extLst>
      <p:ext uri="{BB962C8B-B14F-4D97-AF65-F5344CB8AC3E}">
        <p14:creationId xmlns:p14="http://schemas.microsoft.com/office/powerpoint/2010/main" val="335487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8424-8393-47AD-86D6-8446ADB4D3A5}"/>
              </a:ext>
            </a:extLst>
          </p:cNvPr>
          <p:cNvSpPr>
            <a:spLocks noGrp="1"/>
          </p:cNvSpPr>
          <p:nvPr>
            <p:ph type="title"/>
          </p:nvPr>
        </p:nvSpPr>
        <p:spPr>
          <a:xfrm>
            <a:off x="942108" y="280904"/>
            <a:ext cx="5881255" cy="549275"/>
          </a:xfrm>
        </p:spPr>
        <p:txBody>
          <a:bodyPr>
            <a:normAutofit/>
          </a:bodyPr>
          <a:lstStyle/>
          <a:p>
            <a:r>
              <a:rPr lang="en-GB" sz="3200" dirty="0">
                <a:latin typeface="Garamond" panose="02020404030301010803" pitchFamily="18" charset="0"/>
              </a:rPr>
              <a:t>Clause types continued</a:t>
            </a:r>
          </a:p>
        </p:txBody>
      </p:sp>
      <p:sp>
        <p:nvSpPr>
          <p:cNvPr id="3" name="Content Placeholder 2">
            <a:extLst>
              <a:ext uri="{FF2B5EF4-FFF2-40B4-BE49-F238E27FC236}">
                <a16:creationId xmlns:a16="http://schemas.microsoft.com/office/drawing/2014/main" id="{821E0432-3215-4BF3-8315-868D9987C6B5}"/>
              </a:ext>
            </a:extLst>
          </p:cNvPr>
          <p:cNvSpPr>
            <a:spLocks noGrp="1"/>
          </p:cNvSpPr>
          <p:nvPr>
            <p:ph idx="1"/>
          </p:nvPr>
        </p:nvSpPr>
        <p:spPr>
          <a:xfrm>
            <a:off x="942108" y="1066800"/>
            <a:ext cx="10411691" cy="5110163"/>
          </a:xfrm>
        </p:spPr>
        <p:txBody>
          <a:bodyPr>
            <a:normAutofit lnSpcReduction="10000"/>
          </a:bodyPr>
          <a:lstStyle/>
          <a:p>
            <a:pPr marL="0" indent="0">
              <a:buNone/>
            </a:pPr>
            <a:r>
              <a:rPr lang="en-GB" sz="2400" dirty="0">
                <a:latin typeface="Garamond" panose="02020404030301010803" pitchFamily="18" charset="0"/>
              </a:rPr>
              <a:t>However …</a:t>
            </a:r>
          </a:p>
          <a:p>
            <a:pPr marL="0" indent="0">
              <a:buNone/>
            </a:pPr>
            <a:r>
              <a:rPr lang="en-GB" sz="2400" dirty="0">
                <a:latin typeface="Garamond" panose="02020404030301010803" pitchFamily="18" charset="0"/>
              </a:rPr>
              <a:t>Other constructions which actually do signal negative stance do not block imperatives. For example </a:t>
            </a:r>
            <a:r>
              <a:rPr lang="en-GB" sz="2400" i="1" dirty="0">
                <a:latin typeface="Garamond" panose="02020404030301010803" pitchFamily="18" charset="0"/>
              </a:rPr>
              <a:t>should</a:t>
            </a:r>
            <a:r>
              <a:rPr lang="en-GB" sz="2400" dirty="0">
                <a:latin typeface="Garamond" panose="02020404030301010803" pitchFamily="18" charset="0"/>
              </a:rPr>
              <a:t> in antecedents.</a:t>
            </a:r>
          </a:p>
          <a:p>
            <a:pPr marL="0" indent="0">
              <a:buNone/>
            </a:pPr>
            <a:endParaRPr lang="en-GB" sz="2400" dirty="0">
              <a:latin typeface="Garamond" panose="02020404030301010803" pitchFamily="18" charset="0"/>
            </a:endParaRPr>
          </a:p>
          <a:p>
            <a:pPr marL="457200" indent="-457200">
              <a:buAutoNum type="arabicParenBoth" startAt="9"/>
            </a:pPr>
            <a:r>
              <a:rPr lang="en-GB" sz="2400" dirty="0">
                <a:latin typeface="Garamond" panose="02020404030301010803" pitchFamily="18" charset="0"/>
              </a:rPr>
              <a:t>      If you should run into Val, call me.</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We can even cancel the possibility of something happening but still use an imperative consequent.</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(10)	If the police call round, which they won’t, don’t tell them anything.</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LC would argue that since </a:t>
            </a:r>
            <a:r>
              <a:rPr lang="en-GB" sz="2400" i="1" dirty="0">
                <a:latin typeface="Garamond" panose="02020404030301010803" pitchFamily="18" charset="0"/>
              </a:rPr>
              <a:t>P</a:t>
            </a:r>
            <a:r>
              <a:rPr lang="en-GB" sz="2400" dirty="0">
                <a:latin typeface="Garamond" panose="02020404030301010803" pitchFamily="18" charset="0"/>
              </a:rPr>
              <a:t> only represents an abstract idea in a thought model, it cannot have a real world directive as a result.</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p:txBody>
      </p:sp>
    </p:spTree>
    <p:extLst>
      <p:ext uri="{BB962C8B-B14F-4D97-AF65-F5344CB8AC3E}">
        <p14:creationId xmlns:p14="http://schemas.microsoft.com/office/powerpoint/2010/main" val="3124855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CD9-6D33-4DE0-BBEF-04C6D7EFB03B}"/>
              </a:ext>
            </a:extLst>
          </p:cNvPr>
          <p:cNvSpPr>
            <a:spLocks noGrp="1"/>
          </p:cNvSpPr>
          <p:nvPr>
            <p:ph type="title"/>
          </p:nvPr>
        </p:nvSpPr>
        <p:spPr>
          <a:xfrm>
            <a:off x="277091" y="180109"/>
            <a:ext cx="10186737" cy="632402"/>
          </a:xfrm>
        </p:spPr>
        <p:txBody>
          <a:bodyPr>
            <a:normAutofit/>
          </a:bodyPr>
          <a:lstStyle/>
          <a:p>
            <a:r>
              <a:rPr lang="en-GB" sz="3200" dirty="0">
                <a:latin typeface="Garamond" panose="02020404030301010803" pitchFamily="18" charset="0"/>
              </a:rPr>
              <a:t>Choices</a:t>
            </a:r>
          </a:p>
        </p:txBody>
      </p:sp>
      <p:sp>
        <p:nvSpPr>
          <p:cNvPr id="3" name="Content Placeholder 2">
            <a:extLst>
              <a:ext uri="{FF2B5EF4-FFF2-40B4-BE49-F238E27FC236}">
                <a16:creationId xmlns:a16="http://schemas.microsoft.com/office/drawing/2014/main" id="{197E0AC9-BB86-415B-8391-E35AECEA9A80}"/>
              </a:ext>
            </a:extLst>
          </p:cNvPr>
          <p:cNvSpPr>
            <a:spLocks noGrp="1"/>
          </p:cNvSpPr>
          <p:nvPr>
            <p:ph idx="1"/>
          </p:nvPr>
        </p:nvSpPr>
        <p:spPr>
          <a:xfrm>
            <a:off x="277091" y="812511"/>
            <a:ext cx="11076709" cy="5680363"/>
          </a:xfrm>
        </p:spPr>
        <p:txBody>
          <a:bodyPr>
            <a:noAutofit/>
          </a:bodyPr>
          <a:lstStyle/>
          <a:p>
            <a:pPr marL="0" indent="0">
              <a:buNone/>
            </a:pPr>
            <a:r>
              <a:rPr lang="en-GB" sz="2200" dirty="0">
                <a:latin typeface="Garamond" panose="02020404030301010803" pitchFamily="18" charset="0"/>
              </a:rPr>
              <a:t>BCs are often used when reasoning though choices, even when only two possibilities. </a:t>
            </a:r>
          </a:p>
          <a:p>
            <a:pPr marL="0" indent="0">
              <a:buNone/>
            </a:pPr>
            <a:r>
              <a:rPr lang="en-GB" sz="2200" dirty="0">
                <a:latin typeface="Garamond" panose="02020404030301010803" pitchFamily="18" charset="0"/>
              </a:rPr>
              <a:t>Speaker cannot have NES towards both choices as one must occur. </a:t>
            </a:r>
          </a:p>
          <a:p>
            <a:pPr marL="0" indent="0">
              <a:spcAft>
                <a:spcPts val="1200"/>
              </a:spcAft>
              <a:buNone/>
            </a:pPr>
            <a:r>
              <a:rPr lang="en-GB" sz="2200" dirty="0" err="1">
                <a:latin typeface="Garamond" panose="02020404030301010803" pitchFamily="18" charset="0"/>
              </a:rPr>
              <a:t>Dancygier</a:t>
            </a:r>
            <a:r>
              <a:rPr lang="en-GB" sz="2200" dirty="0">
                <a:latin typeface="Garamond" panose="02020404030301010803" pitchFamily="18" charset="0"/>
              </a:rPr>
              <a:t> &amp; Sweetser (2005: 78): if a BC is used for one choice because of NES, then BCs are used for subsequent choices as an extension of that ‘mental space’ [Thereby implying that the subsequent choice is more likely]	</a:t>
            </a:r>
          </a:p>
          <a:p>
            <a:pPr marL="0" indent="0">
              <a:spcAft>
                <a:spcPts val="1200"/>
              </a:spcAft>
              <a:buNone/>
            </a:pPr>
            <a:r>
              <a:rPr lang="en-GB" sz="2200" dirty="0">
                <a:latin typeface="Garamond" panose="02020404030301010803" pitchFamily="18" charset="0"/>
              </a:rPr>
              <a:t>Consider Q10 from research survey </a:t>
            </a:r>
            <a:r>
              <a:rPr lang="en-GB" sz="2200" i="1" dirty="0">
                <a:latin typeface="Garamond" panose="02020404030301010803" pitchFamily="18" charset="0"/>
              </a:rPr>
              <a:t>Language &amp; Probability</a:t>
            </a:r>
            <a:endParaRPr lang="en-GB" sz="2200" dirty="0">
              <a:latin typeface="Garamond" panose="02020404030301010803" pitchFamily="18" charset="0"/>
            </a:endParaRPr>
          </a:p>
          <a:p>
            <a:pPr marL="0" indent="0">
              <a:buNone/>
            </a:pPr>
            <a:r>
              <a:rPr lang="en-GB" sz="2200" dirty="0">
                <a:latin typeface="Garamond" panose="02020404030301010803" pitchFamily="18" charset="0"/>
              </a:rPr>
              <a:t>Q.10	A: 	I don't know whether to take the place at King’s College or the one in Manchester.</a:t>
            </a:r>
          </a:p>
          <a:p>
            <a:pPr marL="0" indent="0">
              <a:spcAft>
                <a:spcPts val="1200"/>
              </a:spcAft>
              <a:buNone/>
            </a:pPr>
            <a:r>
              <a:rPr lang="en-GB" sz="2200" dirty="0">
                <a:latin typeface="Garamond" panose="02020404030301010803" pitchFamily="18" charset="0"/>
              </a:rPr>
              <a:t>	B:	Well, if you took the place at King's you would be with your friends, and if you 		took the place at Manchester, you'd be near your family.</a:t>
            </a:r>
          </a:p>
          <a:p>
            <a:pPr marL="0" indent="0">
              <a:spcAft>
                <a:spcPts val="1200"/>
              </a:spcAft>
              <a:buNone/>
            </a:pPr>
            <a:r>
              <a:rPr lang="en-GB" sz="2200" dirty="0">
                <a:latin typeface="Garamond" panose="02020404030301010803" pitchFamily="18" charset="0"/>
              </a:rPr>
              <a:t>Does speaker B think that A is more likely to take the place at King's or the place at Manchester?</a:t>
            </a:r>
          </a:p>
          <a:p>
            <a:pPr marL="0" indent="0">
              <a:buNone/>
            </a:pPr>
            <a:r>
              <a:rPr lang="en-GB" sz="2200" dirty="0">
                <a:latin typeface="Garamond" panose="02020404030301010803" pitchFamily="18" charset="0"/>
              </a:rPr>
              <a:t>However …</a:t>
            </a:r>
          </a:p>
          <a:p>
            <a:pPr marL="0" indent="0">
              <a:buNone/>
            </a:pPr>
            <a:r>
              <a:rPr lang="en-GB" sz="2200" dirty="0">
                <a:latin typeface="Garamond" panose="02020404030301010803" pitchFamily="18" charset="0"/>
              </a:rPr>
              <a:t>91% or respondents thought B regarded both options as equally likely; 7% Kings </a:t>
            </a:r>
            <a:r>
              <a:rPr lang="en-GB" sz="2200" i="1" dirty="0">
                <a:latin typeface="Garamond" panose="02020404030301010803" pitchFamily="18" charset="0"/>
              </a:rPr>
              <a:t>more</a:t>
            </a:r>
            <a:r>
              <a:rPr lang="en-GB" sz="2200" dirty="0">
                <a:latin typeface="Garamond" panose="02020404030301010803" pitchFamily="18" charset="0"/>
              </a:rPr>
              <a:t> likely; 1.2% Manchester. 1 person out of 1,309 thought B felt A would not accept either place.</a:t>
            </a:r>
          </a:p>
        </p:txBody>
      </p:sp>
    </p:spTree>
    <p:extLst>
      <p:ext uri="{BB962C8B-B14F-4D97-AF65-F5344CB8AC3E}">
        <p14:creationId xmlns:p14="http://schemas.microsoft.com/office/powerpoint/2010/main" val="561113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0B6B3-5C4C-4829-8B2E-786F8A3057C3}"/>
              </a:ext>
            </a:extLst>
          </p:cNvPr>
          <p:cNvSpPr>
            <a:spLocks noGrp="1"/>
          </p:cNvSpPr>
          <p:nvPr>
            <p:ph type="title"/>
          </p:nvPr>
        </p:nvSpPr>
        <p:spPr>
          <a:xfrm>
            <a:off x="838199" y="365126"/>
            <a:ext cx="8735291" cy="315911"/>
          </a:xfrm>
        </p:spPr>
        <p:txBody>
          <a:bodyPr>
            <a:noAutofit/>
          </a:bodyPr>
          <a:lstStyle/>
          <a:p>
            <a:r>
              <a:rPr lang="en-GB" sz="3200" dirty="0">
                <a:latin typeface="Garamond" panose="02020404030301010803" pitchFamily="18" charset="0"/>
              </a:rPr>
              <a:t>Evidence from other conditional markers</a:t>
            </a:r>
          </a:p>
        </p:txBody>
      </p:sp>
      <p:sp>
        <p:nvSpPr>
          <p:cNvPr id="3" name="Content Placeholder 2">
            <a:extLst>
              <a:ext uri="{FF2B5EF4-FFF2-40B4-BE49-F238E27FC236}">
                <a16:creationId xmlns:a16="http://schemas.microsoft.com/office/drawing/2014/main" id="{A827E6B1-C76F-4E99-8C5F-E5042CC77060}"/>
              </a:ext>
            </a:extLst>
          </p:cNvPr>
          <p:cNvSpPr>
            <a:spLocks noGrp="1"/>
          </p:cNvSpPr>
          <p:nvPr>
            <p:ph idx="1"/>
          </p:nvPr>
        </p:nvSpPr>
        <p:spPr>
          <a:xfrm>
            <a:off x="346363" y="969818"/>
            <a:ext cx="11249891" cy="5523056"/>
          </a:xfrm>
        </p:spPr>
        <p:txBody>
          <a:bodyPr>
            <a:normAutofit/>
          </a:bodyPr>
          <a:lstStyle/>
          <a:p>
            <a:pPr marL="0" indent="0">
              <a:buNone/>
            </a:pPr>
            <a:r>
              <a:rPr lang="en-GB" sz="2400" dirty="0">
                <a:latin typeface="Garamond" panose="02020404030301010803" pitchFamily="18" charset="0"/>
              </a:rPr>
              <a:t>(11)	A:	Rodney and I are arguing about which of us should give the presentation. </a:t>
            </a:r>
          </a:p>
          <a:p>
            <a:pPr marL="0" indent="0">
              <a:buNone/>
            </a:pPr>
            <a:r>
              <a:rPr lang="en-GB" sz="2400" dirty="0">
                <a:latin typeface="Garamond" panose="02020404030301010803" pitchFamily="18" charset="0"/>
              </a:rPr>
              <a:t>	B:	</a:t>
            </a:r>
            <a:r>
              <a:rPr lang="en-GB" sz="2400" u="sng" dirty="0">
                <a:latin typeface="Garamond" panose="02020404030301010803" pitchFamily="18" charset="0"/>
              </a:rPr>
              <a:t>Whichever one of you gave it</a:t>
            </a:r>
            <a:r>
              <a:rPr lang="en-GB" sz="2400" dirty="0">
                <a:latin typeface="Garamond" panose="02020404030301010803" pitchFamily="18" charset="0"/>
              </a:rPr>
              <a:t>, I don’t think it would make any difference. 			I’m sure it will be very good.</a:t>
            </a:r>
          </a:p>
          <a:p>
            <a:pPr marL="0" indent="0">
              <a:buNone/>
            </a:pPr>
            <a:r>
              <a:rPr lang="en-GB" sz="2400" dirty="0">
                <a:latin typeface="Garamond" panose="02020404030301010803" pitchFamily="18" charset="0"/>
              </a:rPr>
              <a:t>Difficult to ascribe NES to </a:t>
            </a:r>
            <a:r>
              <a:rPr lang="en-GB" sz="2400" i="1" dirty="0">
                <a:latin typeface="Garamond" panose="02020404030301010803" pitchFamily="18" charset="0"/>
              </a:rPr>
              <a:t>Whichever one of you gave it. </a:t>
            </a:r>
          </a:p>
          <a:p>
            <a:pPr marL="0" indent="0">
              <a:buNone/>
            </a:pPr>
            <a:r>
              <a:rPr lang="en-GB" sz="2400" dirty="0">
                <a:latin typeface="Garamond" panose="02020404030301010803" pitchFamily="18" charset="0"/>
              </a:rPr>
              <a:t>Maybe CB is used because there is doubt as to which one? Not when we consider:</a:t>
            </a:r>
          </a:p>
          <a:p>
            <a:pPr marL="0" indent="0">
              <a:buNone/>
            </a:pPr>
            <a:r>
              <a:rPr lang="en-GB" sz="800" dirty="0">
                <a:latin typeface="Garamond" panose="02020404030301010803" pitchFamily="18" charset="0"/>
              </a:rPr>
              <a:t>   </a:t>
            </a:r>
          </a:p>
          <a:p>
            <a:pPr marL="0" indent="0">
              <a:buNone/>
            </a:pPr>
            <a:r>
              <a:rPr lang="en-GB" sz="2400" dirty="0">
                <a:latin typeface="Garamond" panose="02020404030301010803" pitchFamily="18" charset="0"/>
              </a:rPr>
              <a:t>(12)	Whichever one of you gives it, I don’t think it will make any difference</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Also consider </a:t>
            </a:r>
            <a:r>
              <a:rPr lang="en-GB" sz="2400" i="1" dirty="0">
                <a:latin typeface="Garamond" panose="02020404030301010803" pitchFamily="18" charset="0"/>
              </a:rPr>
              <a:t>whether or not</a:t>
            </a:r>
            <a:r>
              <a:rPr lang="en-GB" sz="2400" dirty="0">
                <a:latin typeface="Garamond" panose="02020404030301010803" pitchFamily="18" charset="0"/>
              </a:rPr>
              <a:t> conditionals:</a:t>
            </a:r>
          </a:p>
          <a:p>
            <a:pPr marL="0" indent="0">
              <a:buNone/>
            </a:pPr>
            <a:endParaRPr lang="en-GB" sz="800" dirty="0">
              <a:latin typeface="Garamond" panose="02020404030301010803" pitchFamily="18" charset="0"/>
            </a:endParaRPr>
          </a:p>
          <a:p>
            <a:pPr marL="0" indent="0">
              <a:buNone/>
            </a:pPr>
            <a:r>
              <a:rPr lang="en-GB" sz="2400" dirty="0">
                <a:latin typeface="Garamond" panose="02020404030301010803" pitchFamily="18" charset="0"/>
              </a:rPr>
              <a:t> (13)	Whether you did that or not, …</a:t>
            </a:r>
          </a:p>
          <a:p>
            <a:pPr marL="0" indent="0">
              <a:buNone/>
            </a:pPr>
            <a:endParaRPr lang="en-GB" sz="800" dirty="0">
              <a:latin typeface="Garamond" panose="02020404030301010803" pitchFamily="18" charset="0"/>
            </a:endParaRPr>
          </a:p>
          <a:p>
            <a:pPr marL="0" indent="0">
              <a:buNone/>
            </a:pPr>
            <a:r>
              <a:rPr lang="en-GB" sz="2400" dirty="0">
                <a:latin typeface="Garamond" panose="02020404030301010803" pitchFamily="18" charset="0"/>
              </a:rPr>
              <a:t>We cannot have NES when we are considering a tautology. Either </a:t>
            </a:r>
            <a:r>
              <a:rPr lang="en-GB" sz="2400" i="1" dirty="0">
                <a:latin typeface="Garamond" panose="02020404030301010803" pitchFamily="18" charset="0"/>
              </a:rPr>
              <a:t>P</a:t>
            </a:r>
            <a:r>
              <a:rPr lang="en-GB" sz="2400" dirty="0">
                <a:latin typeface="Garamond" panose="02020404030301010803" pitchFamily="18" charset="0"/>
              </a:rPr>
              <a:t> or </a:t>
            </a:r>
            <a:r>
              <a:rPr lang="en-GB" sz="2400" i="1" dirty="0">
                <a:latin typeface="Garamond" panose="02020404030301010803" pitchFamily="18" charset="0"/>
              </a:rPr>
              <a:t>Not P </a:t>
            </a:r>
            <a:r>
              <a:rPr lang="en-GB" sz="2400" dirty="0">
                <a:latin typeface="Garamond" panose="02020404030301010803" pitchFamily="18" charset="0"/>
              </a:rPr>
              <a:t>must be true!</a:t>
            </a:r>
            <a:endParaRPr lang="en-GB" sz="2400" i="1" dirty="0">
              <a:latin typeface="Garamond" panose="02020404030301010803" pitchFamily="18" charset="0"/>
            </a:endParaRPr>
          </a:p>
        </p:txBody>
      </p:sp>
    </p:spTree>
    <p:extLst>
      <p:ext uri="{BB962C8B-B14F-4D97-AF65-F5344CB8AC3E}">
        <p14:creationId xmlns:p14="http://schemas.microsoft.com/office/powerpoint/2010/main" val="3404249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BFAEB-3824-4D01-BCBA-9741B11AF9DA}"/>
              </a:ext>
            </a:extLst>
          </p:cNvPr>
          <p:cNvSpPr>
            <a:spLocks noGrp="1"/>
          </p:cNvSpPr>
          <p:nvPr>
            <p:ph type="title"/>
          </p:nvPr>
        </p:nvSpPr>
        <p:spPr>
          <a:xfrm>
            <a:off x="838200" y="365126"/>
            <a:ext cx="9968345" cy="576984"/>
          </a:xfrm>
        </p:spPr>
        <p:txBody>
          <a:bodyPr>
            <a:normAutofit/>
          </a:bodyPr>
          <a:lstStyle/>
          <a:p>
            <a:r>
              <a:rPr lang="en-GB" sz="3200" dirty="0">
                <a:latin typeface="Garamond" panose="02020404030301010803" pitchFamily="18" charset="0"/>
              </a:rPr>
              <a:t>Other markers continued …</a:t>
            </a:r>
          </a:p>
        </p:txBody>
      </p:sp>
      <p:sp>
        <p:nvSpPr>
          <p:cNvPr id="3" name="Content Placeholder 2">
            <a:extLst>
              <a:ext uri="{FF2B5EF4-FFF2-40B4-BE49-F238E27FC236}">
                <a16:creationId xmlns:a16="http://schemas.microsoft.com/office/drawing/2014/main" id="{CA5C0259-A182-4736-A8E9-ED7A97DD00BB}"/>
              </a:ext>
            </a:extLst>
          </p:cNvPr>
          <p:cNvSpPr>
            <a:spLocks noGrp="1"/>
          </p:cNvSpPr>
          <p:nvPr>
            <p:ph idx="1"/>
          </p:nvPr>
        </p:nvSpPr>
        <p:spPr>
          <a:xfrm>
            <a:off x="838200" y="1122218"/>
            <a:ext cx="10515600" cy="5054745"/>
          </a:xfrm>
        </p:spPr>
        <p:txBody>
          <a:bodyPr>
            <a:normAutofit/>
          </a:bodyPr>
          <a:lstStyle/>
          <a:p>
            <a:pPr marL="0" indent="0">
              <a:buNone/>
            </a:pPr>
            <a:r>
              <a:rPr lang="en-GB" sz="2400" dirty="0">
                <a:latin typeface="Garamond" panose="02020404030301010803" pitchFamily="18" charset="0"/>
              </a:rPr>
              <a:t>Lastly, consider </a:t>
            </a:r>
            <a:r>
              <a:rPr lang="en-GB" sz="2400" i="1" dirty="0">
                <a:latin typeface="Garamond" panose="02020404030301010803" pitchFamily="18" charset="0"/>
              </a:rPr>
              <a:t>unless</a:t>
            </a:r>
            <a:r>
              <a:rPr lang="en-GB" sz="2400" dirty="0">
                <a:latin typeface="Garamond" panose="02020404030301010803" pitchFamily="18" charset="0"/>
              </a:rPr>
              <a:t> conditionals.</a:t>
            </a:r>
          </a:p>
          <a:p>
            <a:pPr marL="0" indent="0">
              <a:spcAft>
                <a:spcPts val="1200"/>
              </a:spcAft>
              <a:buNone/>
            </a:pPr>
            <a:r>
              <a:rPr lang="en-GB" sz="2400" i="1" dirty="0">
                <a:latin typeface="Garamond" panose="02020404030301010803" pitchFamily="18" charset="0"/>
              </a:rPr>
              <a:t>Unless </a:t>
            </a:r>
            <a:r>
              <a:rPr lang="en-GB" sz="2400" dirty="0">
                <a:latin typeface="Garamond" panose="02020404030301010803" pitchFamily="18" charset="0"/>
              </a:rPr>
              <a:t>conditionals are disjunctive. They explicitly  state that either </a:t>
            </a:r>
            <a:r>
              <a:rPr lang="en-GB" sz="2400" i="1" dirty="0">
                <a:latin typeface="Garamond" panose="02020404030301010803" pitchFamily="18" charset="0"/>
              </a:rPr>
              <a:t>P </a:t>
            </a:r>
            <a:r>
              <a:rPr lang="en-GB" sz="2400" dirty="0">
                <a:latin typeface="Garamond" panose="02020404030301010803" pitchFamily="18" charset="0"/>
              </a:rPr>
              <a:t>or </a:t>
            </a:r>
            <a:r>
              <a:rPr lang="en-GB" sz="2400" i="1" dirty="0">
                <a:latin typeface="Garamond" panose="02020404030301010803" pitchFamily="18" charset="0"/>
              </a:rPr>
              <a:t>Q </a:t>
            </a:r>
            <a:r>
              <a:rPr lang="en-GB" sz="2400" dirty="0">
                <a:latin typeface="Garamond" panose="02020404030301010803" pitchFamily="18" charset="0"/>
              </a:rPr>
              <a:t>must obtain:</a:t>
            </a:r>
          </a:p>
          <a:p>
            <a:pPr marL="0" indent="0">
              <a:buNone/>
            </a:pPr>
            <a:r>
              <a:rPr lang="en-GB" sz="2400" dirty="0">
                <a:latin typeface="Garamond" panose="02020404030301010803" pitchFamily="18" charset="0"/>
              </a:rPr>
              <a:t>(14)       (a)	Unless someone had told him, he wouldn’t have known.</a:t>
            </a:r>
          </a:p>
          <a:p>
            <a:pPr marL="0" indent="0">
              <a:spcAft>
                <a:spcPts val="1200"/>
              </a:spcAft>
              <a:buNone/>
            </a:pPr>
            <a:r>
              <a:rPr lang="en-GB" sz="2400" dirty="0">
                <a:latin typeface="Garamond" panose="02020404030301010803" pitchFamily="18" charset="0"/>
              </a:rPr>
              <a:t>	 (b)	Unless someone told him, he didn’t know.</a:t>
            </a:r>
          </a:p>
          <a:p>
            <a:pPr marL="0" indent="0">
              <a:buNone/>
            </a:pPr>
            <a:r>
              <a:rPr lang="en-GB" sz="2400" dirty="0">
                <a:latin typeface="Garamond" panose="02020404030301010803" pitchFamily="18" charset="0"/>
              </a:rPr>
              <a:t>Either someone told him or he didn’t know! </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In (a), which of these is supposed to be regarded with NES?</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The confusion caused by an NES analysis here is evident because different grammarians disagree about whether it is </a:t>
            </a:r>
            <a:r>
              <a:rPr lang="en-GB" sz="2400" i="1" dirty="0">
                <a:latin typeface="Garamond" panose="02020404030301010803" pitchFamily="18" charset="0"/>
              </a:rPr>
              <a:t>P</a:t>
            </a:r>
            <a:r>
              <a:rPr lang="en-GB" sz="2400" dirty="0">
                <a:latin typeface="Garamond" panose="02020404030301010803" pitchFamily="18" charset="0"/>
              </a:rPr>
              <a:t> or </a:t>
            </a:r>
            <a:r>
              <a:rPr lang="en-GB" sz="2400" i="1" dirty="0">
                <a:latin typeface="Garamond" panose="02020404030301010803" pitchFamily="18" charset="0"/>
              </a:rPr>
              <a:t>Not P</a:t>
            </a:r>
            <a:r>
              <a:rPr lang="en-GB" sz="2400" dirty="0">
                <a:latin typeface="Garamond" panose="02020404030301010803" pitchFamily="18" charset="0"/>
              </a:rPr>
              <a:t> that is being regarded with NES. </a:t>
            </a:r>
            <a:r>
              <a:rPr lang="en-GB" sz="2400" dirty="0" err="1">
                <a:latin typeface="Garamond" panose="02020404030301010803" pitchFamily="18" charset="0"/>
              </a:rPr>
              <a:t>Declerk</a:t>
            </a:r>
            <a:r>
              <a:rPr lang="en-GB" sz="2400" dirty="0">
                <a:latin typeface="Garamond" panose="02020404030301010803" pitchFamily="18" charset="0"/>
              </a:rPr>
              <a:t> &amp; Reed (2000) argue the former, Huddleston &amp; Pullum (2002) the latter)</a:t>
            </a:r>
          </a:p>
          <a:p>
            <a:pPr marL="0" indent="0">
              <a:buNone/>
            </a:pPr>
            <a:endParaRPr lang="en-GB" sz="24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08248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CCD9-B9E3-4311-B1C4-2F2F50BEAD27}"/>
              </a:ext>
            </a:extLst>
          </p:cNvPr>
          <p:cNvSpPr>
            <a:spLocks noGrp="1"/>
          </p:cNvSpPr>
          <p:nvPr>
            <p:ph type="title"/>
          </p:nvPr>
        </p:nvSpPr>
        <p:spPr>
          <a:xfrm>
            <a:off x="838201" y="653906"/>
            <a:ext cx="4856018" cy="315912"/>
          </a:xfrm>
        </p:spPr>
        <p:txBody>
          <a:bodyPr>
            <a:noAutofit/>
          </a:bodyPr>
          <a:lstStyle/>
          <a:p>
            <a:r>
              <a:rPr lang="en-GB" sz="3200" dirty="0">
                <a:latin typeface="Garamond" panose="02020404030301010803" pitchFamily="18" charset="0"/>
              </a:rPr>
              <a:t>Abstract reasoning</a:t>
            </a:r>
          </a:p>
        </p:txBody>
      </p:sp>
      <p:sp>
        <p:nvSpPr>
          <p:cNvPr id="3" name="Content Placeholder 2">
            <a:extLst>
              <a:ext uri="{FF2B5EF4-FFF2-40B4-BE49-F238E27FC236}">
                <a16:creationId xmlns:a16="http://schemas.microsoft.com/office/drawing/2014/main" id="{3F84A061-7DC6-44FD-BF09-705DB713D9A1}"/>
              </a:ext>
            </a:extLst>
          </p:cNvPr>
          <p:cNvSpPr>
            <a:spLocks noGrp="1"/>
          </p:cNvSpPr>
          <p:nvPr>
            <p:ph idx="1"/>
          </p:nvPr>
        </p:nvSpPr>
        <p:spPr>
          <a:xfrm>
            <a:off x="942108" y="969818"/>
            <a:ext cx="10411691" cy="5207145"/>
          </a:xfrm>
        </p:spPr>
        <p:txBody>
          <a:bodyPr/>
          <a:lstStyle/>
          <a:p>
            <a:pPr marL="0" indent="0">
              <a:buNone/>
            </a:pPr>
            <a:endParaRPr lang="en-GB" dirty="0"/>
          </a:p>
          <a:p>
            <a:pPr marL="0" indent="0">
              <a:buNone/>
            </a:pPr>
            <a:r>
              <a:rPr lang="en-GB" sz="2400" dirty="0">
                <a:latin typeface="Garamond" panose="02020404030301010803" pitchFamily="18" charset="0"/>
              </a:rPr>
              <a:t>How does NES cope with examples like the following mathematical problem:</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(15)	If a car was travelling south on the M1 averaging a speed of …</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What does it mean if we say that we think it unlikely that a car is travelling down the M1?</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This question is not going to request a factual prediction about the world or the state of the M1. This conditional is all about abstract reasoning, thought models and logical entailment. It typifies BC thinking as would be described on an LC account</a:t>
            </a:r>
          </a:p>
        </p:txBody>
      </p:sp>
    </p:spTree>
    <p:extLst>
      <p:ext uri="{BB962C8B-B14F-4D97-AF65-F5344CB8AC3E}">
        <p14:creationId xmlns:p14="http://schemas.microsoft.com/office/powerpoint/2010/main" val="4088342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8D544-C071-4297-9363-4E14DD658984}"/>
              </a:ext>
            </a:extLst>
          </p:cNvPr>
          <p:cNvSpPr>
            <a:spLocks noGrp="1"/>
          </p:cNvSpPr>
          <p:nvPr>
            <p:ph type="title"/>
          </p:nvPr>
        </p:nvSpPr>
        <p:spPr>
          <a:xfrm>
            <a:off x="838200" y="365126"/>
            <a:ext cx="9815945" cy="770948"/>
          </a:xfrm>
        </p:spPr>
        <p:txBody>
          <a:bodyPr>
            <a:normAutofit/>
          </a:bodyPr>
          <a:lstStyle/>
          <a:p>
            <a:r>
              <a:rPr lang="en-GB" sz="3200" dirty="0">
                <a:latin typeface="Garamond" panose="02020404030301010803" pitchFamily="18" charset="0"/>
              </a:rPr>
              <a:t>Research survey </a:t>
            </a:r>
            <a:r>
              <a:rPr lang="en-GB" sz="3200" i="1" dirty="0">
                <a:latin typeface="Garamond" panose="02020404030301010803" pitchFamily="18" charset="0"/>
              </a:rPr>
              <a:t>Language and Probability</a:t>
            </a:r>
            <a:endParaRPr lang="en-GB"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id="{FDC7EB77-84F4-43B0-A8B5-47180DA44442}"/>
              </a:ext>
            </a:extLst>
          </p:cNvPr>
          <p:cNvSpPr>
            <a:spLocks noGrp="1"/>
          </p:cNvSpPr>
          <p:nvPr>
            <p:ph idx="1"/>
          </p:nvPr>
        </p:nvSpPr>
        <p:spPr>
          <a:xfrm>
            <a:off x="838200" y="1425225"/>
            <a:ext cx="10515600" cy="4902345"/>
          </a:xfrm>
        </p:spPr>
        <p:txBody>
          <a:bodyPr>
            <a:normAutofit/>
          </a:bodyPr>
          <a:lstStyle/>
          <a:p>
            <a:pPr marL="0" indent="0">
              <a:buNone/>
            </a:pPr>
            <a:r>
              <a:rPr lang="en-GB" sz="2400" dirty="0">
                <a:latin typeface="Garamond" panose="02020404030301010803" pitchFamily="18" charset="0"/>
              </a:rPr>
              <a:t>Research instrument: questionnaire</a:t>
            </a:r>
          </a:p>
          <a:p>
            <a:pPr marL="0" indent="0">
              <a:buNone/>
            </a:pPr>
            <a:r>
              <a:rPr lang="en-GB" sz="2400" dirty="0">
                <a:latin typeface="Garamond" panose="02020404030301010803" pitchFamily="18" charset="0"/>
              </a:rPr>
              <a:t>Survey tool: </a:t>
            </a:r>
            <a:r>
              <a:rPr lang="en-GB" sz="2400" dirty="0" err="1">
                <a:latin typeface="Garamond" panose="02020404030301010803" pitchFamily="18" charset="0"/>
              </a:rPr>
              <a:t>Opinio</a:t>
            </a:r>
            <a:endParaRPr lang="en-GB" sz="2400" dirty="0">
              <a:latin typeface="Garamond" panose="02020404030301010803" pitchFamily="18" charset="0"/>
            </a:endParaRPr>
          </a:p>
          <a:p>
            <a:pPr marL="0" indent="0">
              <a:buNone/>
            </a:pPr>
            <a:r>
              <a:rPr lang="en-GB" sz="2400" dirty="0">
                <a:latin typeface="Garamond" panose="02020404030301010803" pitchFamily="18" charset="0"/>
              </a:rPr>
              <a:t>Respondents: mainly staff &amp; students from UCL, but also friends, colleagues, staff and students from other universities. </a:t>
            </a:r>
          </a:p>
          <a:p>
            <a:pPr marL="0" indent="0">
              <a:buNone/>
            </a:pPr>
            <a:r>
              <a:rPr lang="en-GB" sz="2400" dirty="0">
                <a:latin typeface="Garamond" panose="02020404030301010803" pitchFamily="18" charset="0"/>
              </a:rPr>
              <a:t>Number of respondents: 1,699</a:t>
            </a:r>
          </a:p>
          <a:p>
            <a:pPr marL="0" indent="0">
              <a:buNone/>
            </a:pPr>
            <a:r>
              <a:rPr lang="en-GB" sz="2400" dirty="0">
                <a:latin typeface="Garamond" panose="02020404030301010803" pitchFamily="18" charset="0"/>
              </a:rPr>
              <a:t>Native speakers: 1,309 </a:t>
            </a:r>
          </a:p>
          <a:p>
            <a:pPr marL="0" indent="0">
              <a:buNone/>
            </a:pPr>
            <a:r>
              <a:rPr lang="en-GB" sz="2400" dirty="0">
                <a:latin typeface="Garamond" panose="02020404030301010803" pitchFamily="18" charset="0"/>
              </a:rPr>
              <a:t>Second language speakers: 390 </a:t>
            </a:r>
          </a:p>
          <a:p>
            <a:pPr marL="0" indent="0">
              <a:buNone/>
            </a:pPr>
            <a:r>
              <a:rPr lang="en-GB" sz="2400" dirty="0">
                <a:latin typeface="Garamond" panose="02020404030301010803" pitchFamily="18" charset="0"/>
              </a:rPr>
              <a:t>TEFL teachers: 205 </a:t>
            </a:r>
          </a:p>
        </p:txBody>
      </p:sp>
    </p:spTree>
    <p:extLst>
      <p:ext uri="{BB962C8B-B14F-4D97-AF65-F5344CB8AC3E}">
        <p14:creationId xmlns:p14="http://schemas.microsoft.com/office/powerpoint/2010/main" val="1085864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CCA84-74DD-41C2-9772-43BB9B6BE652}"/>
              </a:ext>
            </a:extLst>
          </p:cNvPr>
          <p:cNvSpPr>
            <a:spLocks noGrp="1"/>
          </p:cNvSpPr>
          <p:nvPr>
            <p:ph type="title"/>
          </p:nvPr>
        </p:nvSpPr>
        <p:spPr>
          <a:xfrm>
            <a:off x="838201" y="365126"/>
            <a:ext cx="9178636" cy="383019"/>
          </a:xfrm>
        </p:spPr>
        <p:txBody>
          <a:bodyPr>
            <a:noAutofit/>
          </a:bodyPr>
          <a:lstStyle/>
          <a:p>
            <a:r>
              <a:rPr lang="en-GB" sz="3200" dirty="0">
                <a:latin typeface="Garamond" panose="02020404030301010803" pitchFamily="18" charset="0"/>
              </a:rPr>
              <a:t>Three notional types of conditional</a:t>
            </a:r>
          </a:p>
        </p:txBody>
      </p:sp>
      <p:sp>
        <p:nvSpPr>
          <p:cNvPr id="3" name="Content Placeholder 2">
            <a:extLst>
              <a:ext uri="{FF2B5EF4-FFF2-40B4-BE49-F238E27FC236}">
                <a16:creationId xmlns:a16="http://schemas.microsoft.com/office/drawing/2014/main" id="{024F611D-62EB-446E-A30A-D0A78D5B0B2D}"/>
              </a:ext>
            </a:extLst>
          </p:cNvPr>
          <p:cNvSpPr>
            <a:spLocks noGrp="1"/>
          </p:cNvSpPr>
          <p:nvPr>
            <p:ph idx="1"/>
          </p:nvPr>
        </p:nvSpPr>
        <p:spPr>
          <a:xfrm>
            <a:off x="838200" y="1172052"/>
            <a:ext cx="10515600" cy="5032065"/>
          </a:xfrm>
        </p:spPr>
        <p:txBody>
          <a:bodyPr>
            <a:normAutofit lnSpcReduction="10000"/>
          </a:bodyPr>
          <a:lstStyle/>
          <a:p>
            <a:pPr marL="0" indent="0">
              <a:buNone/>
            </a:pPr>
            <a:r>
              <a:rPr lang="en-GB" sz="2400" dirty="0">
                <a:latin typeface="Garamond" panose="02020404030301010803" pitchFamily="18" charset="0"/>
              </a:rPr>
              <a:t>I refer to conditionals such as (1a-c) as </a:t>
            </a:r>
            <a:r>
              <a:rPr lang="en-GB" sz="2400" cap="small" dirty="0">
                <a:latin typeface="Garamond" panose="02020404030301010803" pitchFamily="18" charset="0"/>
              </a:rPr>
              <a:t>types </a:t>
            </a:r>
            <a:r>
              <a:rPr lang="en-GB" sz="2400" dirty="0">
                <a:latin typeface="Garamond" panose="02020404030301010803" pitchFamily="18" charset="0"/>
              </a:rPr>
              <a:t>1, 2 and 3 respectively:</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(1)	a.	If you come tomorrow, we can go to the carnival. [</a:t>
            </a:r>
            <a:r>
              <a:rPr lang="en-GB" sz="2400" cap="small" dirty="0">
                <a:latin typeface="Garamond" panose="02020404030301010803" pitchFamily="18" charset="0"/>
              </a:rPr>
              <a:t>type </a:t>
            </a:r>
            <a:r>
              <a:rPr lang="en-GB" sz="2000" dirty="0">
                <a:latin typeface="Garamond" panose="02020404030301010803" pitchFamily="18" charset="0"/>
              </a:rPr>
              <a:t>1]</a:t>
            </a:r>
            <a:endParaRPr lang="en-GB" sz="2400" dirty="0">
              <a:latin typeface="Garamond" panose="02020404030301010803" pitchFamily="18" charset="0"/>
            </a:endParaRPr>
          </a:p>
          <a:p>
            <a:pPr marL="0" indent="0">
              <a:buNone/>
            </a:pPr>
            <a:r>
              <a:rPr lang="en-GB" sz="2400" dirty="0">
                <a:latin typeface="Garamond" panose="02020404030301010803" pitchFamily="18" charset="0"/>
              </a:rPr>
              <a:t>	b.	If you came tomorrow, we could go to the carnival.	[</a:t>
            </a:r>
            <a:r>
              <a:rPr lang="en-GB" sz="2400" cap="small" dirty="0">
                <a:latin typeface="Garamond" panose="02020404030301010803" pitchFamily="18" charset="0"/>
              </a:rPr>
              <a:t>type </a:t>
            </a:r>
            <a:r>
              <a:rPr lang="en-GB" sz="2000" cap="small" dirty="0">
                <a:latin typeface="Garamond" panose="02020404030301010803" pitchFamily="18" charset="0"/>
              </a:rPr>
              <a:t>2</a:t>
            </a:r>
            <a:r>
              <a:rPr lang="en-GB" sz="2000" dirty="0">
                <a:latin typeface="Garamond" panose="02020404030301010803" pitchFamily="18" charset="0"/>
              </a:rPr>
              <a:t>]</a:t>
            </a:r>
            <a:endParaRPr lang="en-GB" sz="2400" dirty="0">
              <a:latin typeface="Garamond" panose="02020404030301010803" pitchFamily="18" charset="0"/>
            </a:endParaRPr>
          </a:p>
          <a:p>
            <a:pPr marL="0" indent="0">
              <a:buNone/>
            </a:pPr>
            <a:r>
              <a:rPr lang="en-GB" sz="2400" dirty="0">
                <a:latin typeface="Garamond" panose="02020404030301010803" pitchFamily="18" charset="0"/>
              </a:rPr>
              <a:t>	c.	If you had come last week, we could have gone to the [</a:t>
            </a:r>
            <a:r>
              <a:rPr lang="en-GB" sz="2400" cap="small" dirty="0">
                <a:latin typeface="Garamond" panose="02020404030301010803" pitchFamily="18" charset="0"/>
              </a:rPr>
              <a:t>type </a:t>
            </a:r>
            <a:r>
              <a:rPr lang="en-GB" sz="2000" cap="small" dirty="0">
                <a:latin typeface="Garamond" panose="02020404030301010803" pitchFamily="18" charset="0"/>
              </a:rPr>
              <a:t>3</a:t>
            </a:r>
            <a:r>
              <a:rPr lang="en-GB" sz="2000" dirty="0">
                <a:latin typeface="Garamond" panose="02020404030301010803" pitchFamily="18" charset="0"/>
              </a:rPr>
              <a:t>]</a:t>
            </a:r>
            <a:endParaRPr lang="en-GB" sz="2400" dirty="0">
              <a:latin typeface="Garamond" panose="02020404030301010803" pitchFamily="18" charset="0"/>
            </a:endParaRPr>
          </a:p>
          <a:p>
            <a:pPr marL="0" indent="0">
              <a:buNone/>
            </a:pPr>
            <a:r>
              <a:rPr lang="en-GB" sz="2400" dirty="0">
                <a:latin typeface="Garamond" panose="02020404030301010803" pitchFamily="18" charset="0"/>
              </a:rPr>
              <a:t>		carnival.	</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Type 1 – present tense forms refer to present or future time</a:t>
            </a:r>
          </a:p>
          <a:p>
            <a:pPr marL="0" indent="0">
              <a:buNone/>
            </a:pPr>
            <a:r>
              <a:rPr lang="en-GB" sz="2400" dirty="0">
                <a:latin typeface="Garamond" panose="02020404030301010803" pitchFamily="18" charset="0"/>
              </a:rPr>
              <a:t>Type 2 – past tense forms refer to present or future time</a:t>
            </a:r>
          </a:p>
          <a:p>
            <a:pPr marL="0" indent="0">
              <a:buNone/>
            </a:pPr>
            <a:r>
              <a:rPr lang="en-GB" sz="2400" dirty="0">
                <a:latin typeface="Garamond" panose="02020404030301010803" pitchFamily="18" charset="0"/>
              </a:rPr>
              <a:t>Type 3 – past perfect constructions to refer to past time, no sense of anteriority</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NB: this is only for expedience.</a:t>
            </a:r>
          </a:p>
          <a:p>
            <a:pPr marL="0" indent="0">
              <a:buNone/>
            </a:pPr>
            <a:endParaRPr lang="en-GB" sz="2400" dirty="0">
              <a:latin typeface="Garamond" panose="02020404030301010803" pitchFamily="18" charset="0"/>
            </a:endParaRPr>
          </a:p>
          <a:p>
            <a:pPr marL="0" indent="0">
              <a:buNone/>
            </a:pPr>
            <a:endParaRPr lang="en-GB" dirty="0">
              <a:latin typeface="Garamond" panose="02020404030301010803" pitchFamily="18" charset="0"/>
            </a:endParaRPr>
          </a:p>
        </p:txBody>
      </p:sp>
    </p:spTree>
    <p:extLst>
      <p:ext uri="{BB962C8B-B14F-4D97-AF65-F5344CB8AC3E}">
        <p14:creationId xmlns:p14="http://schemas.microsoft.com/office/powerpoint/2010/main" val="223123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EB158-240B-4A4E-8F0E-91AEFAFE9183}"/>
              </a:ext>
            </a:extLst>
          </p:cNvPr>
          <p:cNvSpPr>
            <a:spLocks noGrp="1"/>
          </p:cNvSpPr>
          <p:nvPr>
            <p:ph type="title"/>
          </p:nvPr>
        </p:nvSpPr>
        <p:spPr>
          <a:xfrm>
            <a:off x="838200" y="365126"/>
            <a:ext cx="5978236" cy="480002"/>
          </a:xfrm>
        </p:spPr>
        <p:txBody>
          <a:bodyPr>
            <a:noAutofit/>
          </a:bodyPr>
          <a:lstStyle/>
          <a:p>
            <a:r>
              <a:rPr lang="en-GB" sz="3200" dirty="0">
                <a:latin typeface="Garamond" panose="02020404030301010803" pitchFamily="18" charset="0"/>
              </a:rPr>
              <a:t>The research instrument</a:t>
            </a:r>
          </a:p>
        </p:txBody>
      </p:sp>
      <p:sp>
        <p:nvSpPr>
          <p:cNvPr id="3" name="Content Placeholder 2">
            <a:extLst>
              <a:ext uri="{FF2B5EF4-FFF2-40B4-BE49-F238E27FC236}">
                <a16:creationId xmlns:a16="http://schemas.microsoft.com/office/drawing/2014/main" id="{AFACE2E9-8A76-4B8C-80D1-E84F64FEBD32}"/>
              </a:ext>
            </a:extLst>
          </p:cNvPr>
          <p:cNvSpPr>
            <a:spLocks noGrp="1"/>
          </p:cNvSpPr>
          <p:nvPr>
            <p:ph idx="1"/>
          </p:nvPr>
        </p:nvSpPr>
        <p:spPr>
          <a:xfrm>
            <a:off x="838200" y="845128"/>
            <a:ext cx="10515600" cy="5331835"/>
          </a:xfrm>
        </p:spPr>
        <p:txBody>
          <a:bodyPr/>
          <a:lstStyle/>
          <a:p>
            <a:pPr marL="0" indent="0">
              <a:buNone/>
            </a:pPr>
            <a:r>
              <a:rPr lang="en-GB" sz="2400" u="sng" dirty="0">
                <a:latin typeface="Garamond" panose="02020404030301010803" pitchFamily="18" charset="0"/>
              </a:rPr>
              <a:t>Section 1</a:t>
            </a:r>
          </a:p>
          <a:p>
            <a:pPr marL="0" indent="0">
              <a:buNone/>
            </a:pPr>
            <a:r>
              <a:rPr lang="en-GB" sz="2400" dirty="0">
                <a:latin typeface="Garamond" panose="02020404030301010803" pitchFamily="18" charset="0"/>
              </a:rPr>
              <a:t>Respondents asked to read a conditional sentence or very short exchange including a conditional. </a:t>
            </a:r>
          </a:p>
          <a:p>
            <a:pPr marL="0" indent="0">
              <a:buNone/>
            </a:pPr>
            <a:r>
              <a:rPr lang="en-GB" sz="2400" dirty="0">
                <a:latin typeface="Garamond" panose="02020404030301010803" pitchFamily="18" charset="0"/>
              </a:rPr>
              <a:t>Were asked to rate how likely </a:t>
            </a:r>
            <a:r>
              <a:rPr lang="en-GB" sz="2400" i="1" dirty="0">
                <a:latin typeface="Garamond" panose="02020404030301010803" pitchFamily="18" charset="0"/>
              </a:rPr>
              <a:t>the speaker</a:t>
            </a:r>
            <a:r>
              <a:rPr lang="en-GB" sz="2400" dirty="0">
                <a:latin typeface="Garamond" panose="02020404030301010803" pitchFamily="18" charset="0"/>
              </a:rPr>
              <a:t> thought it was that the event in the antecedent would occur.</a:t>
            </a:r>
          </a:p>
          <a:p>
            <a:pPr marL="0" indent="0">
              <a:buNone/>
            </a:pPr>
            <a:r>
              <a:rPr lang="en-GB" sz="2400" dirty="0">
                <a:latin typeface="Garamond" panose="02020404030301010803" pitchFamily="18" charset="0"/>
              </a:rPr>
              <a:t>Responses given on  Likert scale:</a:t>
            </a:r>
          </a:p>
          <a:p>
            <a:pPr marL="0" indent="0">
              <a:buNone/>
            </a:pPr>
            <a:endParaRPr lang="en-GB" sz="2400" dirty="0"/>
          </a:p>
          <a:p>
            <a:pPr marL="0" indent="0">
              <a:buNone/>
            </a:pPr>
            <a:endParaRPr lang="en-GB" dirty="0"/>
          </a:p>
          <a:p>
            <a:pPr marL="0" indent="0">
              <a:buNone/>
            </a:pPr>
            <a:endParaRPr lang="en-GB" dirty="0"/>
          </a:p>
          <a:p>
            <a:pPr marL="0" indent="0">
              <a:buNone/>
            </a:pPr>
            <a:r>
              <a:rPr lang="en-GB" sz="2400" dirty="0">
                <a:latin typeface="Garamond" panose="02020404030301010803" pitchFamily="18" charset="0"/>
              </a:rPr>
              <a:t>Left indicates negative stance. Right, positive stance. Centre neutral stance.</a:t>
            </a:r>
          </a:p>
          <a:p>
            <a:pPr marL="0" indent="0">
              <a:buNone/>
            </a:pPr>
            <a:r>
              <a:rPr lang="en-GB" sz="2400" dirty="0">
                <a:latin typeface="Garamond" panose="02020404030301010803" pitchFamily="18" charset="0"/>
              </a:rPr>
              <a:t>Scale allowed me to measure full </a:t>
            </a:r>
            <a:r>
              <a:rPr lang="en-GB" sz="2400" dirty="0" err="1">
                <a:latin typeface="Garamond" panose="02020404030301010803" pitchFamily="18" charset="0"/>
              </a:rPr>
              <a:t>counterfactuality</a:t>
            </a:r>
            <a:r>
              <a:rPr lang="en-GB" sz="2400" dirty="0">
                <a:latin typeface="Garamond" panose="02020404030301010803" pitchFamily="18" charset="0"/>
              </a:rPr>
              <a:t>, strong negative stance, weak negative stance or ideas of unlikelihood etc</a:t>
            </a:r>
          </a:p>
        </p:txBody>
      </p:sp>
      <p:pic>
        <p:nvPicPr>
          <p:cNvPr id="6" name="Picture 5">
            <a:extLst>
              <a:ext uri="{FF2B5EF4-FFF2-40B4-BE49-F238E27FC236}">
                <a16:creationId xmlns:a16="http://schemas.microsoft.com/office/drawing/2014/main" id="{C2450829-E148-42FE-9C41-92CB4DB10A2B}"/>
              </a:ext>
            </a:extLst>
          </p:cNvPr>
          <p:cNvPicPr>
            <a:picLocks noChangeAspect="1"/>
          </p:cNvPicPr>
          <p:nvPr/>
        </p:nvPicPr>
        <p:blipFill>
          <a:blip r:embed="rId3"/>
          <a:stretch>
            <a:fillRect/>
          </a:stretch>
        </p:blipFill>
        <p:spPr>
          <a:xfrm>
            <a:off x="1108364" y="3630899"/>
            <a:ext cx="9725890" cy="1439924"/>
          </a:xfrm>
          <a:prstGeom prst="rect">
            <a:avLst/>
          </a:prstGeom>
        </p:spPr>
      </p:pic>
      <p:pic>
        <p:nvPicPr>
          <p:cNvPr id="4105" name="Picture 9">
            <a:extLst>
              <a:ext uri="{FF2B5EF4-FFF2-40B4-BE49-F238E27FC236}">
                <a16:creationId xmlns:a16="http://schemas.microsoft.com/office/drawing/2014/main" id="{EB30C309-5DAB-7275-469A-812A300EA8DA}"/>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a:extLst>
              <a:ext uri="{FF2B5EF4-FFF2-40B4-BE49-F238E27FC236}">
                <a16:creationId xmlns:a16="http://schemas.microsoft.com/office/drawing/2014/main" id="{C078EDF1-1571-FBA5-FF64-82EA537D1E6C}"/>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a:extLst>
              <a:ext uri="{FF2B5EF4-FFF2-40B4-BE49-F238E27FC236}">
                <a16:creationId xmlns:a16="http://schemas.microsoft.com/office/drawing/2014/main" id="{B162AC84-10D9-AEFB-B533-B0247AFDBB05}"/>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a:extLst>
              <a:ext uri="{FF2B5EF4-FFF2-40B4-BE49-F238E27FC236}">
                <a16:creationId xmlns:a16="http://schemas.microsoft.com/office/drawing/2014/main" id="{BCA8B113-E7D1-F378-6493-FF656939D55B}"/>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a:extLst>
              <a:ext uri="{FF2B5EF4-FFF2-40B4-BE49-F238E27FC236}">
                <a16:creationId xmlns:a16="http://schemas.microsoft.com/office/drawing/2014/main" id="{4B808057-787A-4EC0-189B-58848E484654}"/>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B92F61D9-83A2-A6FC-1FC8-B1B91B004286}"/>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a:extLst>
              <a:ext uri="{FF2B5EF4-FFF2-40B4-BE49-F238E27FC236}">
                <a16:creationId xmlns:a16="http://schemas.microsoft.com/office/drawing/2014/main" id="{AB15421D-9B81-4463-66BE-672E4626F0F3}"/>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a:extLst>
              <a:ext uri="{FF2B5EF4-FFF2-40B4-BE49-F238E27FC236}">
                <a16:creationId xmlns:a16="http://schemas.microsoft.com/office/drawing/2014/main" id="{4932BDC6-53BC-8E1F-C7C1-1CCDF8FEC8CF}"/>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5717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1">
            <a:extLst>
              <a:ext uri="{FF2B5EF4-FFF2-40B4-BE49-F238E27FC236}">
                <a16:creationId xmlns:a16="http://schemas.microsoft.com/office/drawing/2014/main" id="{E2F0595F-FB61-D5EC-946E-EFA57BABB36E}"/>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57175"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209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CBD4DD-710E-4339-969B-D4FD4782C12B}"/>
              </a:ext>
            </a:extLst>
          </p:cNvPr>
          <p:cNvSpPr>
            <a:spLocks noGrp="1"/>
          </p:cNvSpPr>
          <p:nvPr>
            <p:ph idx="1"/>
          </p:nvPr>
        </p:nvSpPr>
        <p:spPr>
          <a:xfrm>
            <a:off x="900544" y="429491"/>
            <a:ext cx="10460183" cy="6109854"/>
          </a:xfrm>
        </p:spPr>
        <p:txBody>
          <a:bodyPr>
            <a:normAutofit lnSpcReduction="10000"/>
          </a:bodyPr>
          <a:lstStyle/>
          <a:p>
            <a:r>
              <a:rPr lang="en-GB" sz="2400" dirty="0">
                <a:latin typeface="Garamond" panose="02020404030301010803" pitchFamily="18" charset="0"/>
              </a:rPr>
              <a:t>5 </a:t>
            </a:r>
            <a:r>
              <a:rPr lang="en-GB" sz="2400" dirty="0" err="1">
                <a:latin typeface="Garamond" panose="02020404030301010803" pitchFamily="18" charset="0"/>
              </a:rPr>
              <a:t>Backshifted</a:t>
            </a:r>
            <a:r>
              <a:rPr lang="en-GB" sz="2400" dirty="0">
                <a:latin typeface="Garamond" panose="02020404030301010803" pitchFamily="18" charset="0"/>
              </a:rPr>
              <a:t> conditionals</a:t>
            </a:r>
          </a:p>
          <a:p>
            <a:r>
              <a:rPr lang="en-GB" sz="2400" dirty="0">
                <a:latin typeface="Garamond" panose="02020404030301010803" pitchFamily="18" charset="0"/>
              </a:rPr>
              <a:t>4 distractors for variety, (including 1 BC in which NES was cancelled)</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The BCs were designed so that there was </a:t>
            </a:r>
            <a:r>
              <a:rPr lang="en-GB" sz="2400" b="1" dirty="0">
                <a:latin typeface="Garamond" panose="02020404030301010803" pitchFamily="18" charset="0"/>
              </a:rPr>
              <a:t>no cancellation of an NES implicature</a:t>
            </a:r>
          </a:p>
          <a:p>
            <a:pPr marL="0" indent="0">
              <a:buNone/>
            </a:pPr>
            <a:endParaRPr lang="en-GB" sz="800" dirty="0"/>
          </a:p>
          <a:p>
            <a:pPr marL="0" indent="0">
              <a:buNone/>
            </a:pPr>
            <a:r>
              <a:rPr lang="en-GB" sz="2400" dirty="0">
                <a:latin typeface="Garamond" panose="02020404030301010803" pitchFamily="18" charset="0"/>
              </a:rPr>
              <a:t>An example question:</a:t>
            </a:r>
          </a:p>
          <a:p>
            <a:pPr marL="0" indent="0">
              <a:buNone/>
            </a:pPr>
            <a:endParaRPr lang="en-GB" sz="2400" dirty="0">
              <a:latin typeface="Garamond" panose="02020404030301010803" pitchFamily="18" charset="0"/>
            </a:endParaRPr>
          </a:p>
          <a:p>
            <a:pPr marL="0" indent="0">
              <a:buNone/>
            </a:pPr>
            <a:r>
              <a:rPr lang="en-GB" sz="2000" dirty="0">
                <a:latin typeface="Garamond" panose="02020404030301010803" pitchFamily="18" charset="0"/>
              </a:rPr>
              <a:t>Q.6</a:t>
            </a:r>
            <a:r>
              <a:rPr lang="en-GB" sz="2400" dirty="0">
                <a:latin typeface="Garamond" panose="02020404030301010803" pitchFamily="18" charset="0"/>
              </a:rPr>
              <a:t>	</a:t>
            </a:r>
            <a:r>
              <a:rPr lang="en-GB" sz="2000" dirty="0">
                <a:latin typeface="Garamond" panose="02020404030301010803" pitchFamily="18" charset="0"/>
              </a:rPr>
              <a:t>How likely does Oliver think it is that Kate dropped her keys:</a:t>
            </a:r>
          </a:p>
          <a:p>
            <a:pPr marL="0" indent="0">
              <a:buNone/>
            </a:pPr>
            <a:r>
              <a:rPr lang="en-GB" sz="2000" dirty="0">
                <a:latin typeface="Garamond" panose="02020404030301010803" pitchFamily="18" charset="0"/>
              </a:rPr>
              <a:t>		Kate: What on earth have I done with my keys? Maybe I dropped them...</a:t>
            </a:r>
          </a:p>
          <a:p>
            <a:pPr marL="0" indent="0">
              <a:buNone/>
            </a:pPr>
            <a:r>
              <a:rPr lang="en-GB" sz="2000" dirty="0">
                <a:latin typeface="Garamond" panose="02020404030301010803" pitchFamily="18" charset="0"/>
              </a:rPr>
              <a:t>		Oliver: Well if you'd dropped them, they might have fallen down this drain 				over here.</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Oliver’s next sentence could easily be: </a:t>
            </a:r>
            <a:r>
              <a:rPr lang="en-GB" sz="2400" i="1" dirty="0">
                <a:latin typeface="Garamond" panose="02020404030301010803" pitchFamily="18" charset="0"/>
              </a:rPr>
              <a:t>But it’s much more likely you left them in the kitchen. Let’s go and have a look there. </a:t>
            </a:r>
          </a:p>
          <a:p>
            <a:pPr marL="0" indent="0">
              <a:buNone/>
            </a:pPr>
            <a:r>
              <a:rPr lang="en-GB" sz="2400" dirty="0">
                <a:latin typeface="Garamond" panose="02020404030301010803" pitchFamily="18" charset="0"/>
              </a:rPr>
              <a:t>Two possible interpretations: Oliver thinks the keys are in the drain, or, Oliver is indicating that he thinks that’s unlikely by using a BC.</a:t>
            </a:r>
          </a:p>
          <a:p>
            <a:pPr marL="0" indent="0">
              <a:buNone/>
            </a:pPr>
            <a:endParaRPr lang="en-GB" sz="2400" dirty="0"/>
          </a:p>
        </p:txBody>
      </p:sp>
    </p:spTree>
    <p:extLst>
      <p:ext uri="{BB962C8B-B14F-4D97-AF65-F5344CB8AC3E}">
        <p14:creationId xmlns:p14="http://schemas.microsoft.com/office/powerpoint/2010/main" val="3942042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able&#10;&#10;Description automatically generated">
            <a:extLst>
              <a:ext uri="{FF2B5EF4-FFF2-40B4-BE49-F238E27FC236}">
                <a16:creationId xmlns:a16="http://schemas.microsoft.com/office/drawing/2014/main" id="{A0B49F9E-53B6-4085-8828-B365BC7F4D9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0435" y="425853"/>
            <a:ext cx="11097491" cy="6200503"/>
          </a:xfrm>
        </p:spPr>
      </p:pic>
    </p:spTree>
    <p:extLst>
      <p:ext uri="{BB962C8B-B14F-4D97-AF65-F5344CB8AC3E}">
        <p14:creationId xmlns:p14="http://schemas.microsoft.com/office/powerpoint/2010/main" val="4012818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1962-272E-7A8F-1972-3A271A417D4F}"/>
              </a:ext>
            </a:extLst>
          </p:cNvPr>
          <p:cNvSpPr>
            <a:spLocks noGrp="1"/>
          </p:cNvSpPr>
          <p:nvPr>
            <p:ph type="title"/>
          </p:nvPr>
        </p:nvSpPr>
        <p:spPr/>
        <p:txBody>
          <a:bodyPr>
            <a:normAutofit/>
          </a:bodyPr>
          <a:lstStyle/>
          <a:p>
            <a:r>
              <a:rPr lang="en-US" sz="3200" dirty="0">
                <a:latin typeface="Garamond" panose="02020404030301010803" pitchFamily="18" charset="0"/>
              </a:rPr>
              <a:t>To conclude:</a:t>
            </a:r>
          </a:p>
        </p:txBody>
      </p:sp>
      <p:sp>
        <p:nvSpPr>
          <p:cNvPr id="3" name="Content Placeholder 2">
            <a:extLst>
              <a:ext uri="{FF2B5EF4-FFF2-40B4-BE49-F238E27FC236}">
                <a16:creationId xmlns:a16="http://schemas.microsoft.com/office/drawing/2014/main" id="{EB75F82A-A8BF-576D-C194-11AB37B8146A}"/>
              </a:ext>
            </a:extLst>
          </p:cNvPr>
          <p:cNvSpPr>
            <a:spLocks noGrp="1"/>
          </p:cNvSpPr>
          <p:nvPr>
            <p:ph idx="1"/>
          </p:nvPr>
        </p:nvSpPr>
        <p:spPr/>
        <p:txBody>
          <a:bodyPr/>
          <a:lstStyle/>
          <a:p>
            <a:pPr marL="0" indent="0">
              <a:buNone/>
            </a:pPr>
            <a:endParaRPr lang="en-US" sz="2400" dirty="0">
              <a:latin typeface="Garamond" panose="02020404030301010803" pitchFamily="18" charset="0"/>
            </a:endParaRPr>
          </a:p>
          <a:p>
            <a:pPr marL="0" indent="0">
              <a:buNone/>
            </a:pPr>
            <a:r>
              <a:rPr lang="en-US" sz="2400" dirty="0">
                <a:latin typeface="Garamond" panose="02020404030301010803" pitchFamily="18" charset="0"/>
              </a:rPr>
              <a:t>The theoretical and empirical evidence presented does not support the view that backshift in English conditionals encodes or implicates NES or </a:t>
            </a:r>
            <a:r>
              <a:rPr lang="en-US" sz="2400" dirty="0" err="1">
                <a:latin typeface="Garamond" panose="02020404030301010803" pitchFamily="18" charset="0"/>
              </a:rPr>
              <a:t>counterfactuality</a:t>
            </a:r>
            <a:r>
              <a:rPr lang="en-US" sz="2400" dirty="0">
                <a:latin typeface="Garamond" panose="02020404030301010803" pitchFamily="18" charset="0"/>
              </a:rPr>
              <a:t>.</a:t>
            </a:r>
          </a:p>
          <a:p>
            <a:pPr marL="0" indent="0">
              <a:buNone/>
            </a:pPr>
            <a:endParaRPr lang="en-US" sz="2400" dirty="0">
              <a:latin typeface="Garamond" panose="02020404030301010803" pitchFamily="18" charset="0"/>
            </a:endParaRPr>
          </a:p>
          <a:p>
            <a:pPr marL="0" indent="0">
              <a:buNone/>
            </a:pPr>
            <a:r>
              <a:rPr lang="en-US" sz="2400" dirty="0">
                <a:latin typeface="Garamond" panose="02020404030301010803" pitchFamily="18" charset="0"/>
              </a:rPr>
              <a:t>As previously stated, </a:t>
            </a:r>
            <a:r>
              <a:rPr lang="en-GB" sz="2400" dirty="0">
                <a:latin typeface="Garamond" panose="02020404030301010803" pitchFamily="18" charset="0"/>
              </a:rPr>
              <a:t>we need to look elsewhere, therefore, for the semantic contribution of backshift, whether that be in a theory of X-marking or a different framework.</a:t>
            </a: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740600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8106-0379-4110-8769-5BB5E53E565D}"/>
              </a:ext>
            </a:extLst>
          </p:cNvPr>
          <p:cNvSpPr>
            <a:spLocks noGrp="1"/>
          </p:cNvSpPr>
          <p:nvPr>
            <p:ph idx="1"/>
          </p:nvPr>
        </p:nvSpPr>
        <p:spPr>
          <a:xfrm>
            <a:off x="845126" y="318655"/>
            <a:ext cx="10508673" cy="5858308"/>
          </a:xfrm>
        </p:spPr>
        <p:txBody>
          <a:bodyPr>
            <a:normAutofit fontScale="77500" lnSpcReduction="20000"/>
          </a:bodyPr>
          <a:lstStyle/>
          <a:p>
            <a:endParaRPr lang="en-GB" dirty="0"/>
          </a:p>
          <a:p>
            <a:pPr marL="0" indent="0">
              <a:buNone/>
            </a:pPr>
            <a:r>
              <a:rPr lang="en-GB" dirty="0"/>
              <a:t>Bibliography</a:t>
            </a:r>
          </a:p>
          <a:p>
            <a:endParaRPr lang="en-GB" dirty="0"/>
          </a:p>
          <a:p>
            <a:pPr marL="0" indent="0">
              <a:buNone/>
            </a:pPr>
            <a:r>
              <a:rPr lang="en-GB" dirty="0" err="1"/>
              <a:t>Aarts</a:t>
            </a:r>
            <a:r>
              <a:rPr lang="en-GB" dirty="0"/>
              <a:t>, B. 2011: </a:t>
            </a:r>
            <a:r>
              <a:rPr lang="en-GB" i="1" dirty="0"/>
              <a:t>Oxford modern English grammar</a:t>
            </a:r>
            <a:r>
              <a:rPr lang="en-GB" dirty="0"/>
              <a:t>. Oxford: Oxford University </a:t>
            </a:r>
          </a:p>
          <a:p>
            <a:pPr marL="0" indent="0">
              <a:buNone/>
            </a:pPr>
            <a:r>
              <a:rPr lang="en-GB" dirty="0" err="1"/>
              <a:t>Akatsuka</a:t>
            </a:r>
            <a:r>
              <a:rPr lang="en-GB" dirty="0"/>
              <a:t> , N. 1986: Conditionals are discourse-bound. In: Traugott et al. (eds.), 	333-351.</a:t>
            </a:r>
          </a:p>
          <a:p>
            <a:pPr marL="0" indent="0">
              <a:buNone/>
            </a:pPr>
            <a:r>
              <a:rPr lang="en-GB" dirty="0" err="1"/>
              <a:t>Athanasiadou</a:t>
            </a:r>
            <a:r>
              <a:rPr lang="en-GB" dirty="0"/>
              <a:t>, A. and R. Dirven (eds.). 1997: </a:t>
            </a:r>
            <a:r>
              <a:rPr lang="en-GB" i="1" dirty="0"/>
              <a:t>On conditionals again</a:t>
            </a:r>
            <a:r>
              <a:rPr lang="en-GB" dirty="0"/>
              <a:t>. Amsterdam: John 	</a:t>
            </a:r>
            <a:r>
              <a:rPr lang="en-GB" dirty="0" err="1"/>
              <a:t>Benjamins</a:t>
            </a:r>
            <a:r>
              <a:rPr lang="en-GB" dirty="0"/>
              <a:t>.</a:t>
            </a:r>
          </a:p>
          <a:p>
            <a:pPr marL="0" indent="0">
              <a:buNone/>
            </a:pPr>
            <a:r>
              <a:rPr lang="en-GB" dirty="0" err="1"/>
              <a:t>Athanasiadou</a:t>
            </a:r>
            <a:r>
              <a:rPr lang="en-GB" dirty="0"/>
              <a:t>, A. and R. Dirven. 1997: Conditionality, hypotheticality, </a:t>
            </a:r>
            <a:r>
              <a:rPr lang="en-GB" dirty="0" err="1"/>
              <a:t>counterfactuality</a:t>
            </a:r>
            <a:r>
              <a:rPr lang="en-GB" dirty="0"/>
              <a:t>. In: 	</a:t>
            </a:r>
            <a:r>
              <a:rPr lang="en-GB" dirty="0" err="1"/>
              <a:t>Athanasiadou</a:t>
            </a:r>
            <a:r>
              <a:rPr lang="en-GB" dirty="0"/>
              <a:t>, A., and R. Dirven (eds.), 61-96.</a:t>
            </a:r>
          </a:p>
          <a:p>
            <a:pPr marL="0" indent="0">
              <a:buNone/>
            </a:pPr>
            <a:r>
              <a:rPr lang="en-GB" dirty="0"/>
              <a:t>Comrie, B. 1986: Conditionals, a typology. In: Traugott et al. (eds.), 77-99.</a:t>
            </a:r>
          </a:p>
          <a:p>
            <a:pPr marL="0" indent="0">
              <a:buNone/>
            </a:pPr>
            <a:r>
              <a:rPr lang="en-GB" dirty="0"/>
              <a:t>Dahl, Ö. 1997: The relation between past time reference and </a:t>
            </a:r>
            <a:r>
              <a:rPr lang="en-GB" dirty="0" err="1"/>
              <a:t>counterfactuality</a:t>
            </a:r>
            <a:r>
              <a:rPr lang="en-GB" dirty="0"/>
              <a:t>: a new look. 	In: A. </a:t>
            </a:r>
            <a:r>
              <a:rPr lang="en-GB" dirty="0" err="1"/>
              <a:t>Athanasiadou</a:t>
            </a:r>
            <a:r>
              <a:rPr lang="en-GB" dirty="0"/>
              <a:t> and R. Dirven (eds.), 97–114.</a:t>
            </a:r>
          </a:p>
          <a:p>
            <a:pPr marL="0" indent="0">
              <a:buNone/>
            </a:pPr>
            <a:r>
              <a:rPr lang="en-GB" dirty="0" err="1"/>
              <a:t>Dancygier</a:t>
            </a:r>
            <a:r>
              <a:rPr lang="en-GB" dirty="0"/>
              <a:t>, B. 1998: </a:t>
            </a:r>
            <a:r>
              <a:rPr lang="en-GB" b="0" i="1" u="none" strike="noStrike" dirty="0">
                <a:solidFill>
                  <a:srgbClr val="343332"/>
                </a:solidFill>
                <a:effectLst/>
                <a:latin typeface="GT America Standard"/>
              </a:rPr>
              <a:t>Conditionals and Prediction: Time knowledge and causation in 	conditional </a:t>
            </a:r>
            <a:r>
              <a:rPr lang="en-GB" i="1" dirty="0">
                <a:solidFill>
                  <a:srgbClr val="343332"/>
                </a:solidFill>
                <a:latin typeface="GT America Standard"/>
              </a:rPr>
              <a:t>c</a:t>
            </a:r>
            <a:r>
              <a:rPr lang="en-GB" b="0" i="1" u="none" strike="noStrike" dirty="0">
                <a:solidFill>
                  <a:srgbClr val="343332"/>
                </a:solidFill>
                <a:effectLst/>
                <a:latin typeface="GT America Standard"/>
              </a:rPr>
              <a:t>onstructions. </a:t>
            </a:r>
            <a:r>
              <a:rPr lang="en-GB" dirty="0"/>
              <a:t>Cambridge University Press.</a:t>
            </a:r>
            <a:endParaRPr lang="en-GB" i="1" dirty="0"/>
          </a:p>
          <a:p>
            <a:pPr marL="0" indent="0">
              <a:buNone/>
            </a:pPr>
            <a:r>
              <a:rPr lang="en-GB" dirty="0" err="1"/>
              <a:t>Dancygier</a:t>
            </a:r>
            <a:r>
              <a:rPr lang="en-GB" dirty="0"/>
              <a:t>, B. and E. Sweetser. 2005: </a:t>
            </a:r>
            <a:r>
              <a:rPr lang="en-GB" i="1" dirty="0"/>
              <a:t>Mental spaces in grammar</a:t>
            </a:r>
            <a:r>
              <a:rPr lang="en-GB" dirty="0"/>
              <a:t>. Cambridge: Cambridge 	University Press.</a:t>
            </a:r>
          </a:p>
          <a:p>
            <a:pPr marL="0" indent="0">
              <a:buNone/>
            </a:pPr>
            <a:r>
              <a:rPr lang="en-GB" dirty="0" err="1"/>
              <a:t>Declerck</a:t>
            </a:r>
            <a:r>
              <a:rPr lang="en-GB" dirty="0"/>
              <a:t>, R. and S. Reed. 2001: </a:t>
            </a:r>
            <a:r>
              <a:rPr lang="en-GB" i="1" dirty="0"/>
              <a:t>Conditionals: a comprehensive empirical analysis</a:t>
            </a:r>
            <a:r>
              <a:rPr lang="en-GB" dirty="0"/>
              <a:t>. 	Berlin: Mouton de Gruyter.</a:t>
            </a:r>
          </a:p>
          <a:p>
            <a:pPr marL="0" indent="0">
              <a:buNone/>
            </a:pPr>
            <a:endParaRPr lang="en-GB" dirty="0"/>
          </a:p>
        </p:txBody>
      </p:sp>
    </p:spTree>
    <p:extLst>
      <p:ext uri="{BB962C8B-B14F-4D97-AF65-F5344CB8AC3E}">
        <p14:creationId xmlns:p14="http://schemas.microsoft.com/office/powerpoint/2010/main" val="2104799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BEE3B6-232B-4101-ACD1-1BEADC769723}"/>
              </a:ext>
            </a:extLst>
          </p:cNvPr>
          <p:cNvSpPr>
            <a:spLocks noGrp="1"/>
          </p:cNvSpPr>
          <p:nvPr>
            <p:ph idx="1"/>
          </p:nvPr>
        </p:nvSpPr>
        <p:spPr>
          <a:xfrm>
            <a:off x="838200" y="346364"/>
            <a:ext cx="10515600" cy="5830599"/>
          </a:xfrm>
        </p:spPr>
        <p:txBody>
          <a:bodyPr>
            <a:normAutofit/>
          </a:bodyPr>
          <a:lstStyle/>
          <a:p>
            <a:pPr marL="0" indent="0">
              <a:buNone/>
            </a:pPr>
            <a:r>
              <a:rPr lang="en-GB" sz="2400" dirty="0"/>
              <a:t>Fillmore, C. J. 1990: Epistemic stance and grammatical form in English 	conditional sentences. </a:t>
            </a:r>
            <a:r>
              <a:rPr lang="en-GB" sz="2400" i="1" dirty="0"/>
              <a:t>CLS</a:t>
            </a:r>
            <a:r>
              <a:rPr lang="en-GB" sz="2400" dirty="0"/>
              <a:t>26: 137-162.</a:t>
            </a:r>
          </a:p>
          <a:p>
            <a:pPr marL="0" indent="0">
              <a:buNone/>
            </a:pPr>
            <a:r>
              <a:rPr lang="en-GB" sz="2400" dirty="0"/>
              <a:t>Huddleston, R. and G. K. Pullum. 2002: </a:t>
            </a:r>
            <a:r>
              <a:rPr lang="en-GB" sz="2400" i="1" dirty="0"/>
              <a:t>The Cambridge grammar of the English 	language</a:t>
            </a:r>
            <a:r>
              <a:rPr lang="en-GB" sz="2400" dirty="0"/>
              <a:t>. Cambridge: Cambridge University Press. </a:t>
            </a:r>
          </a:p>
          <a:p>
            <a:pPr marL="0" indent="0">
              <a:buNone/>
            </a:pPr>
            <a:r>
              <a:rPr lang="en-GB" sz="2400" dirty="0" err="1"/>
              <a:t>Iatridou</a:t>
            </a:r>
            <a:r>
              <a:rPr lang="en-GB" sz="2400" dirty="0"/>
              <a:t>, I. 2000: The grammatical ingredients of </a:t>
            </a:r>
            <a:r>
              <a:rPr lang="en-GB" sz="2400" dirty="0" err="1"/>
              <a:t>counterfactuality</a:t>
            </a:r>
            <a:r>
              <a:rPr lang="en-GB" sz="2400" dirty="0"/>
              <a:t>. </a:t>
            </a:r>
            <a:r>
              <a:rPr lang="en-GB" sz="2400" i="1" dirty="0"/>
              <a:t>Linguistic 	Inquiry</a:t>
            </a:r>
            <a:r>
              <a:rPr lang="en-GB" sz="1800" dirty="0">
                <a:solidFill>
                  <a:srgbClr val="0F0F0F"/>
                </a:solidFill>
                <a:effectLst/>
                <a:latin typeface="CharisSIL"/>
              </a:rPr>
              <a:t> </a:t>
            </a:r>
            <a:r>
              <a:rPr lang="en-GB" sz="2400" dirty="0"/>
              <a:t>31(2): 231–270.</a:t>
            </a:r>
          </a:p>
          <a:p>
            <a:pPr marL="0" indent="0">
              <a:buNone/>
            </a:pPr>
            <a:r>
              <a:rPr lang="en-GB" sz="2400" dirty="0"/>
              <a:t>Jackson, F. 1990: </a:t>
            </a:r>
            <a:r>
              <a:rPr lang="en-GB" sz="2400" i="1" dirty="0"/>
              <a:t>Grammar and meaning</a:t>
            </a:r>
            <a:r>
              <a:rPr lang="en-GB" sz="2400" dirty="0"/>
              <a:t>. London: Longman</a:t>
            </a:r>
          </a:p>
          <a:p>
            <a:pPr marL="0" indent="0">
              <a:buNone/>
            </a:pPr>
            <a:r>
              <a:rPr lang="en-GB" sz="2400" dirty="0"/>
              <a:t>Quirk, R., S. Greenbaum, G. Leech, and J. </a:t>
            </a:r>
            <a:r>
              <a:rPr lang="en-GB" sz="2400" dirty="0" err="1"/>
              <a:t>Svartvik</a:t>
            </a:r>
            <a:r>
              <a:rPr lang="en-GB" sz="2400" dirty="0"/>
              <a:t>. 1985: </a:t>
            </a:r>
            <a:r>
              <a:rPr lang="en-GB" sz="2400" i="1" dirty="0"/>
              <a:t>A 	comprehensive 	grammar of the English language</a:t>
            </a:r>
            <a:r>
              <a:rPr lang="en-GB" sz="2400" dirty="0"/>
              <a:t>. London: 	Longman.</a:t>
            </a:r>
          </a:p>
          <a:p>
            <a:pPr marL="0" indent="0">
              <a:buNone/>
            </a:pPr>
            <a:r>
              <a:rPr lang="en-GB" sz="2400" dirty="0"/>
              <a:t>Traugott, E. C., A. T. </a:t>
            </a:r>
            <a:r>
              <a:rPr lang="en-GB" sz="2400" dirty="0" err="1"/>
              <a:t>Muelen</a:t>
            </a:r>
            <a:r>
              <a:rPr lang="en-GB" sz="2400" dirty="0"/>
              <a:t>, J. S. Reilly, and C. A. Ferguson (eds.). 1986: </a:t>
            </a:r>
            <a:r>
              <a:rPr lang="en-GB" sz="2400" i="1" dirty="0"/>
              <a:t>On 	conditionals</a:t>
            </a:r>
            <a:r>
              <a:rPr lang="en-GB" sz="2400" dirty="0"/>
              <a:t>. Cambridge: Cambridge University Press.</a:t>
            </a:r>
          </a:p>
        </p:txBody>
      </p:sp>
    </p:spTree>
    <p:extLst>
      <p:ext uri="{BB962C8B-B14F-4D97-AF65-F5344CB8AC3E}">
        <p14:creationId xmlns:p14="http://schemas.microsoft.com/office/powerpoint/2010/main" val="2127606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F47D2-94EA-42EE-9E78-3110BAFECE7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8AF1F5E8-E135-4BCB-B16A-F13F8B9C1BB6}"/>
              </a:ext>
            </a:extLst>
          </p:cNvPr>
          <p:cNvSpPr>
            <a:spLocks noGrp="1"/>
          </p:cNvSpPr>
          <p:nvPr>
            <p:ph idx="1"/>
          </p:nvPr>
        </p:nvSpPr>
        <p:spPr/>
        <p:txBody>
          <a:bodyPr>
            <a:normAutofit/>
          </a:bodyPr>
          <a:lstStyle/>
          <a:p>
            <a:pPr marL="0" indent="0">
              <a:buNone/>
            </a:pPr>
            <a:r>
              <a:rPr lang="en-GB" sz="9600" dirty="0">
                <a:latin typeface="Garamond" panose="02020404030301010803" pitchFamily="18" charset="0"/>
              </a:rPr>
              <a:t>      </a:t>
            </a:r>
            <a:r>
              <a:rPr lang="en-GB" sz="8800" dirty="0">
                <a:latin typeface="Garamond" panose="02020404030301010803" pitchFamily="18" charset="0"/>
              </a:rPr>
              <a:t>Thank you!</a:t>
            </a:r>
          </a:p>
        </p:txBody>
      </p:sp>
    </p:spTree>
    <p:extLst>
      <p:ext uri="{BB962C8B-B14F-4D97-AF65-F5344CB8AC3E}">
        <p14:creationId xmlns:p14="http://schemas.microsoft.com/office/powerpoint/2010/main" val="106939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2580D0-7056-4F75-A6DB-20D3F8BE21CF}"/>
              </a:ext>
            </a:extLst>
          </p:cNvPr>
          <p:cNvSpPr>
            <a:spLocks noGrp="1"/>
          </p:cNvSpPr>
          <p:nvPr>
            <p:ph idx="1"/>
          </p:nvPr>
        </p:nvSpPr>
        <p:spPr>
          <a:xfrm>
            <a:off x="778932" y="573740"/>
            <a:ext cx="10749679" cy="5902813"/>
          </a:xfrm>
        </p:spPr>
        <p:txBody>
          <a:bodyPr>
            <a:normAutofit/>
          </a:bodyPr>
          <a:lstStyle/>
          <a:p>
            <a:pPr marL="0" indent="0">
              <a:buNone/>
            </a:pPr>
            <a:r>
              <a:rPr lang="en-GB" sz="2400" b="1" dirty="0">
                <a:latin typeface="Garamond" panose="02020404030301010803" pitchFamily="18" charset="0"/>
              </a:rPr>
              <a:t>Conditional backshift (henceforth CB)</a:t>
            </a:r>
          </a:p>
          <a:p>
            <a:pPr marL="0" indent="0">
              <a:buNone/>
            </a:pPr>
            <a:r>
              <a:rPr lang="en-GB" sz="2400" b="1" dirty="0">
                <a:latin typeface="Garamond" panose="02020404030301010803" pitchFamily="18" charset="0"/>
              </a:rPr>
              <a:t>	</a:t>
            </a:r>
            <a:r>
              <a:rPr lang="en-GB" sz="2400" dirty="0">
                <a:latin typeface="Garamond" panose="02020404030301010803" pitchFamily="18" charset="0"/>
              </a:rPr>
              <a:t>after writers such as </a:t>
            </a:r>
            <a:r>
              <a:rPr lang="en-GB" sz="2400" dirty="0" err="1">
                <a:latin typeface="Garamond" panose="02020404030301010803" pitchFamily="18" charset="0"/>
              </a:rPr>
              <a:t>Dancygier</a:t>
            </a:r>
            <a:r>
              <a:rPr lang="en-GB" sz="2400" dirty="0">
                <a:latin typeface="Garamond" panose="02020404030301010803" pitchFamily="18" charset="0"/>
              </a:rPr>
              <a:t> 1998</a:t>
            </a:r>
            <a:endParaRPr lang="en-GB" sz="2400" b="1" dirty="0">
              <a:latin typeface="Garamond" panose="02020404030301010803" pitchFamily="18" charset="0"/>
            </a:endParaRPr>
          </a:p>
          <a:p>
            <a:pPr marL="0" indent="0">
              <a:buNone/>
            </a:pPr>
            <a:r>
              <a:rPr lang="en-GB" sz="2400" dirty="0">
                <a:latin typeface="Garamond" panose="02020404030301010803" pitchFamily="18" charset="0"/>
              </a:rPr>
              <a:t>	past tense verb forms in conditionals  to refer to present or future time </a:t>
            </a:r>
          </a:p>
          <a:p>
            <a:pPr marL="0" indent="0">
              <a:buNone/>
            </a:pPr>
            <a:r>
              <a:rPr lang="en-GB" sz="2400" dirty="0">
                <a:latin typeface="Garamond" panose="02020404030301010803" pitchFamily="18" charset="0"/>
              </a:rPr>
              <a:t>	past perfect forms in conditionals where we’d normally expect past simple forms</a:t>
            </a:r>
          </a:p>
          <a:p>
            <a:pPr marL="0" indent="0">
              <a:buNone/>
            </a:pPr>
            <a:endParaRPr lang="en-GB" dirty="0">
              <a:latin typeface="Garamond" panose="02020404030301010803" pitchFamily="18" charset="0"/>
            </a:endParaRPr>
          </a:p>
          <a:p>
            <a:pPr marL="0" indent="0">
              <a:buNone/>
            </a:pPr>
            <a:r>
              <a:rPr lang="en-GB" sz="2400" b="1" dirty="0" err="1">
                <a:latin typeface="Garamond" panose="02020404030301010803" pitchFamily="18" charset="0"/>
              </a:rPr>
              <a:t>Backshifted</a:t>
            </a:r>
            <a:r>
              <a:rPr lang="en-GB" sz="2400" b="1" dirty="0">
                <a:latin typeface="Garamond" panose="02020404030301010803" pitchFamily="18" charset="0"/>
              </a:rPr>
              <a:t> conditionals (henceforth BCs)</a:t>
            </a:r>
          </a:p>
          <a:p>
            <a:pPr marL="0" indent="0">
              <a:buNone/>
            </a:pPr>
            <a:r>
              <a:rPr lang="en-GB" sz="2400" b="1" dirty="0">
                <a:latin typeface="Garamond" panose="02020404030301010803" pitchFamily="18" charset="0"/>
              </a:rPr>
              <a:t>	</a:t>
            </a:r>
            <a:r>
              <a:rPr lang="en-GB" sz="2400" dirty="0">
                <a:latin typeface="Garamond" panose="02020404030301010803" pitchFamily="18" charset="0"/>
              </a:rPr>
              <a:t>Conditionals exhibiting conditional backshift</a:t>
            </a:r>
          </a:p>
          <a:p>
            <a:pPr marL="0" indent="0">
              <a:buNone/>
            </a:pPr>
            <a:r>
              <a:rPr lang="en-GB" sz="2400" dirty="0">
                <a:latin typeface="Garamond" panose="02020404030301010803" pitchFamily="18" charset="0"/>
              </a:rPr>
              <a:t>	‘Subjunctive / remote / x-marked’ conditionals</a:t>
            </a:r>
          </a:p>
          <a:p>
            <a:pPr marL="0" indent="0">
              <a:buNone/>
            </a:pPr>
            <a:endParaRPr lang="en-GB" sz="2400" b="1" dirty="0">
              <a:latin typeface="Garamond" panose="02020404030301010803" pitchFamily="18" charset="0"/>
            </a:endParaRPr>
          </a:p>
          <a:p>
            <a:pPr marL="0" indent="0">
              <a:buNone/>
            </a:pPr>
            <a:r>
              <a:rPr lang="en-GB" sz="2400" b="1" dirty="0">
                <a:latin typeface="Garamond" panose="02020404030301010803" pitchFamily="18" charset="0"/>
              </a:rPr>
              <a:t>Indicative conditionals</a:t>
            </a:r>
          </a:p>
          <a:p>
            <a:pPr marL="0" indent="0">
              <a:buNone/>
            </a:pPr>
            <a:r>
              <a:rPr lang="en-GB" sz="2400" dirty="0">
                <a:latin typeface="Garamond" panose="02020404030301010803" pitchFamily="18" charset="0"/>
              </a:rPr>
              <a:t>	All other conditionals, including Type 1 conditionals</a:t>
            </a:r>
          </a:p>
          <a:p>
            <a:pPr marL="0" indent="0">
              <a:buNone/>
            </a:pPr>
            <a:r>
              <a:rPr lang="en-GB" sz="2400" dirty="0">
                <a:latin typeface="Garamond" panose="02020404030301010803" pitchFamily="18" charset="0"/>
              </a:rPr>
              <a:t>	</a:t>
            </a:r>
          </a:p>
        </p:txBody>
      </p:sp>
    </p:spTree>
    <p:extLst>
      <p:ext uri="{BB962C8B-B14F-4D97-AF65-F5344CB8AC3E}">
        <p14:creationId xmlns:p14="http://schemas.microsoft.com/office/powerpoint/2010/main" val="2808528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17AA63-B47B-45BB-BE58-2C7BA9A549A0}"/>
              </a:ext>
            </a:extLst>
          </p:cNvPr>
          <p:cNvSpPr>
            <a:spLocks noGrp="1"/>
          </p:cNvSpPr>
          <p:nvPr>
            <p:ph idx="1"/>
          </p:nvPr>
        </p:nvSpPr>
        <p:spPr>
          <a:xfrm>
            <a:off x="946673" y="512618"/>
            <a:ext cx="10407126" cy="6028031"/>
          </a:xfrm>
        </p:spPr>
        <p:txBody>
          <a:bodyPr>
            <a:normAutofit lnSpcReduction="10000"/>
          </a:bodyPr>
          <a:lstStyle/>
          <a:p>
            <a:pPr marL="0" indent="0">
              <a:buNone/>
            </a:pPr>
            <a:r>
              <a:rPr lang="en-GB" sz="3200" dirty="0">
                <a:latin typeface="Garamond" panose="02020404030301010803" pitchFamily="18" charset="0"/>
              </a:rPr>
              <a:t>Accounts of backshift and BCs in the literature </a:t>
            </a:r>
          </a:p>
          <a:p>
            <a:pPr marL="0" indent="0">
              <a:buNone/>
            </a:pPr>
            <a:endParaRPr lang="en-GB" sz="3200" dirty="0">
              <a:latin typeface="Garamond" panose="02020404030301010803" pitchFamily="18" charset="0"/>
            </a:endParaRPr>
          </a:p>
          <a:p>
            <a:pPr marL="0" indent="0">
              <a:spcAft>
                <a:spcPts val="1200"/>
              </a:spcAft>
              <a:buNone/>
            </a:pPr>
            <a:r>
              <a:rPr lang="en-GB" sz="2200" dirty="0">
                <a:latin typeface="Garamond" panose="02020404030301010803" pitchFamily="18" charset="0"/>
              </a:rPr>
              <a:t>The widely held view is that for type 2 conditionals CB indicates that:</a:t>
            </a:r>
          </a:p>
          <a:p>
            <a:pPr marL="0" indent="0">
              <a:spcAft>
                <a:spcPts val="1200"/>
              </a:spcAft>
              <a:buNone/>
            </a:pPr>
            <a:r>
              <a:rPr lang="en-GB" sz="2200" dirty="0">
                <a:latin typeface="Garamond" panose="02020404030301010803" pitchFamily="18" charset="0"/>
              </a:rPr>
              <a:t> 	the speaker views the antecedent proposition as unlikely, improbable, contrary to 	assumption or contrary to expectation</a:t>
            </a:r>
          </a:p>
          <a:p>
            <a:pPr marL="0" indent="0">
              <a:buNone/>
            </a:pPr>
            <a:r>
              <a:rPr lang="en-GB" sz="2200" dirty="0">
                <a:latin typeface="Garamond" panose="02020404030301010803" pitchFamily="18" charset="0"/>
              </a:rPr>
              <a:t>This is to say the speaker views the proposition with </a:t>
            </a:r>
            <a:r>
              <a:rPr lang="en-GB" sz="2200" cap="small" dirty="0">
                <a:latin typeface="Garamond" panose="02020404030301010803" pitchFamily="18" charset="0"/>
                <a:ea typeface="Calibri" panose="020F0502020204030204" pitchFamily="34" charset="0"/>
                <a:cs typeface="Times New Roman" panose="02020603050405020304" pitchFamily="18" charset="0"/>
              </a:rPr>
              <a:t>negative epistemic stance (</a:t>
            </a:r>
            <a:r>
              <a:rPr lang="en-GB" sz="2200" cap="small" dirty="0" err="1">
                <a:latin typeface="Garamond" panose="02020404030301010803" pitchFamily="18" charset="0"/>
                <a:ea typeface="Calibri" panose="020F0502020204030204" pitchFamily="34" charset="0"/>
                <a:cs typeface="Times New Roman" panose="02020603050405020304" pitchFamily="18" charset="0"/>
              </a:rPr>
              <a:t>nes</a:t>
            </a:r>
            <a:r>
              <a:rPr lang="en-GB" sz="2200" cap="small" dirty="0">
                <a:latin typeface="Garamond" panose="02020404030301010803" pitchFamily="18" charset="0"/>
                <a:ea typeface="Calibri" panose="020F0502020204030204" pitchFamily="34" charset="0"/>
                <a:cs typeface="Times New Roman" panose="02020603050405020304" pitchFamily="18" charset="0"/>
              </a:rPr>
              <a:t>). </a:t>
            </a:r>
          </a:p>
          <a:p>
            <a:pPr marL="0" indent="0">
              <a:buNone/>
            </a:pPr>
            <a:r>
              <a:rPr lang="en-GB" sz="1800" dirty="0">
                <a:latin typeface="Garamond" panose="02020404030301010803" pitchFamily="18" charset="0"/>
              </a:rPr>
              <a:t>(</a:t>
            </a:r>
            <a:r>
              <a:rPr lang="en-GB" sz="1800" dirty="0" err="1">
                <a:latin typeface="Garamond" panose="02020404030301010803" pitchFamily="18" charset="0"/>
              </a:rPr>
              <a:t>Aarts</a:t>
            </a:r>
            <a:r>
              <a:rPr lang="en-GB" sz="1800" dirty="0">
                <a:latin typeface="Garamond" panose="02020404030301010803" pitchFamily="18" charset="0"/>
              </a:rPr>
              <a:t> 2011, </a:t>
            </a:r>
            <a:r>
              <a:rPr lang="en-GB" sz="1800" dirty="0" err="1">
                <a:latin typeface="Garamond" panose="02020404030301010803" pitchFamily="18" charset="0"/>
              </a:rPr>
              <a:t>Akatsuka</a:t>
            </a:r>
            <a:r>
              <a:rPr lang="en-GB" sz="1800" dirty="0">
                <a:latin typeface="Garamond" panose="02020404030301010803" pitchFamily="18" charset="0"/>
              </a:rPr>
              <a:t> 1985, </a:t>
            </a:r>
            <a:r>
              <a:rPr lang="en-GB" sz="1800" dirty="0" err="1">
                <a:latin typeface="Garamond" panose="02020404030301010803" pitchFamily="18" charset="0"/>
              </a:rPr>
              <a:t>Athanasiadou</a:t>
            </a:r>
            <a:r>
              <a:rPr lang="en-GB" sz="1800" dirty="0">
                <a:latin typeface="Garamond" panose="02020404030301010803" pitchFamily="18" charset="0"/>
              </a:rPr>
              <a:t> &amp; Dirven 1997, Comrie 1986, Dahl 1997, </a:t>
            </a:r>
            <a:r>
              <a:rPr lang="en-GB" sz="1800" dirty="0" err="1">
                <a:latin typeface="Garamond" panose="02020404030301010803" pitchFamily="18" charset="0"/>
              </a:rPr>
              <a:t>Dancygier</a:t>
            </a:r>
            <a:r>
              <a:rPr lang="en-GB" sz="1800" dirty="0">
                <a:latin typeface="Garamond" panose="02020404030301010803" pitchFamily="18" charset="0"/>
              </a:rPr>
              <a:t> &amp; Sweetser 2005, </a:t>
            </a:r>
            <a:r>
              <a:rPr lang="en-GB" sz="1800" dirty="0" err="1">
                <a:latin typeface="Garamond" panose="02020404030301010803" pitchFamily="18" charset="0"/>
              </a:rPr>
              <a:t>Declerck</a:t>
            </a:r>
            <a:r>
              <a:rPr lang="en-GB" sz="1800" dirty="0">
                <a:latin typeface="Garamond" panose="02020404030301010803" pitchFamily="18" charset="0"/>
              </a:rPr>
              <a:t> &amp; Reed 2001, Fillmore 1990, Huddleston &amp; Pullum 2002, Jackson 1990, Quirk et al. 1985) </a:t>
            </a:r>
          </a:p>
          <a:p>
            <a:pPr marL="0" indent="0">
              <a:buNone/>
            </a:pPr>
            <a:endParaRPr lang="en-GB" sz="2200" dirty="0">
              <a:latin typeface="Garamond" panose="02020404030301010803" pitchFamily="18" charset="0"/>
            </a:endParaRPr>
          </a:p>
          <a:p>
            <a:pPr marL="0" indent="0">
              <a:buNone/>
            </a:pPr>
            <a:endParaRPr lang="en-GB" sz="2200" dirty="0">
              <a:latin typeface="Garamond" panose="02020404030301010803" pitchFamily="18" charset="0"/>
            </a:endParaRPr>
          </a:p>
          <a:p>
            <a:pPr marL="0" indent="0">
              <a:buNone/>
            </a:pPr>
            <a:r>
              <a:rPr lang="en-GB" sz="2200" dirty="0">
                <a:latin typeface="Garamond" panose="02020404030301010803" pitchFamily="18" charset="0"/>
              </a:rPr>
              <a:t>Huddleston &amp; Pullum (2005: 46) say that the type 2 conditional (4b) ‘presents your leaving as somewhat less likely’ than the type 1, (4a):</a:t>
            </a:r>
          </a:p>
          <a:p>
            <a:pPr marL="0" indent="0">
              <a:buNone/>
            </a:pPr>
            <a:r>
              <a:rPr lang="en-GB" sz="2200" dirty="0">
                <a:latin typeface="Garamond" panose="02020404030301010803" pitchFamily="18" charset="0"/>
              </a:rPr>
              <a:t>(4)	a.	If you leave now, you’ll miss the traffic.</a:t>
            </a:r>
          </a:p>
          <a:p>
            <a:pPr marL="0" indent="0">
              <a:buNone/>
            </a:pPr>
            <a:r>
              <a:rPr lang="en-GB" sz="2200" dirty="0">
                <a:latin typeface="Garamond" panose="02020404030301010803" pitchFamily="18" charset="0"/>
              </a:rPr>
              <a:t>	b.	If you left now, you’d miss the traffic.</a:t>
            </a:r>
          </a:p>
          <a:p>
            <a:pPr marL="0" indent="0">
              <a:buNone/>
            </a:pPr>
            <a:endParaRPr lang="en-GB" sz="2200" dirty="0">
              <a:latin typeface="Garamond" panose="02020404030301010803" pitchFamily="18" charset="0"/>
            </a:endParaRPr>
          </a:p>
          <a:p>
            <a:pPr marL="0" indent="0">
              <a:buNone/>
            </a:pPr>
            <a:endParaRPr lang="en-GB" sz="2200" dirty="0" err="1">
              <a:latin typeface="Garamond" panose="02020404030301010803" pitchFamily="18" charset="0"/>
            </a:endParaRPr>
          </a:p>
        </p:txBody>
      </p:sp>
    </p:spTree>
    <p:extLst>
      <p:ext uri="{BB962C8B-B14F-4D97-AF65-F5344CB8AC3E}">
        <p14:creationId xmlns:p14="http://schemas.microsoft.com/office/powerpoint/2010/main" val="101528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2CF4C1-80FD-4959-82E6-48A8D18AF562}"/>
              </a:ext>
            </a:extLst>
          </p:cNvPr>
          <p:cNvSpPr>
            <a:spLocks noGrp="1"/>
          </p:cNvSpPr>
          <p:nvPr>
            <p:ph idx="1"/>
          </p:nvPr>
        </p:nvSpPr>
        <p:spPr>
          <a:xfrm>
            <a:off x="914400" y="498764"/>
            <a:ext cx="9649609" cy="3987175"/>
          </a:xfrm>
        </p:spPr>
        <p:txBody>
          <a:bodyPr>
            <a:normAutofit/>
          </a:bodyPr>
          <a:lstStyle/>
          <a:p>
            <a:pPr marL="0" indent="0">
              <a:buNone/>
            </a:pPr>
            <a:r>
              <a:rPr lang="en-GB" sz="3200" dirty="0">
                <a:latin typeface="Garamond" panose="02020404030301010803" pitchFamily="18" charset="0"/>
              </a:rPr>
              <a:t>Type 3 conditionals</a:t>
            </a:r>
          </a:p>
          <a:p>
            <a:pPr marL="0" indent="0">
              <a:buNone/>
            </a:pPr>
            <a:endParaRPr lang="en-GB" sz="3100" dirty="0"/>
          </a:p>
          <a:p>
            <a:pPr marL="0" indent="0">
              <a:buNone/>
            </a:pPr>
            <a:r>
              <a:rPr lang="en-GB" sz="2400" dirty="0">
                <a:latin typeface="Garamond" panose="02020404030301010803" pitchFamily="18" charset="0"/>
              </a:rPr>
              <a:t>Type 3 conditionals are usually regarded as counterfactual. It is generally assumed that the situation described in the antecedent is viewed by the speaker as contrary to fact or as impossible.</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Many philosophers, notably Lewis (1973), refer to type 3s as ‘counterfactuals’. Also very many linguists, for example, </a:t>
            </a:r>
            <a:r>
              <a:rPr lang="en-GB" sz="2400" dirty="0" err="1">
                <a:latin typeface="Garamond" panose="02020404030301010803" pitchFamily="18" charset="0"/>
              </a:rPr>
              <a:t>Wierzbicka</a:t>
            </a:r>
            <a:r>
              <a:rPr lang="en-GB" sz="2400" dirty="0">
                <a:latin typeface="Garamond" panose="02020404030301010803" pitchFamily="18" charset="0"/>
              </a:rPr>
              <a:t> (1997), or see the book of abstracts for this conference!</a:t>
            </a:r>
          </a:p>
          <a:p>
            <a:pPr marL="0" indent="0">
              <a:buNone/>
            </a:pPr>
            <a:endParaRPr lang="en-GB" sz="2600" dirty="0">
              <a:latin typeface="Garamond" panose="02020404030301010803" pitchFamily="18" charset="0"/>
            </a:endParaRPr>
          </a:p>
        </p:txBody>
      </p:sp>
    </p:spTree>
    <p:extLst>
      <p:ext uri="{BB962C8B-B14F-4D97-AF65-F5344CB8AC3E}">
        <p14:creationId xmlns:p14="http://schemas.microsoft.com/office/powerpoint/2010/main" val="284363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FD3F90-766D-4C1B-9D8E-2477547C9735}"/>
              </a:ext>
            </a:extLst>
          </p:cNvPr>
          <p:cNvSpPr>
            <a:spLocks noGrp="1"/>
          </p:cNvSpPr>
          <p:nvPr>
            <p:ph idx="1"/>
          </p:nvPr>
        </p:nvSpPr>
        <p:spPr>
          <a:xfrm>
            <a:off x="789709" y="581891"/>
            <a:ext cx="10564091" cy="5595072"/>
          </a:xfrm>
        </p:spPr>
        <p:txBody>
          <a:bodyPr>
            <a:normAutofit fontScale="70000" lnSpcReduction="20000"/>
          </a:bodyPr>
          <a:lstStyle/>
          <a:p>
            <a:pPr marL="0" indent="0">
              <a:buNone/>
            </a:pPr>
            <a:r>
              <a:rPr lang="en-GB" sz="4600" dirty="0">
                <a:latin typeface="Garamond" panose="02020404030301010803" pitchFamily="18" charset="0"/>
              </a:rPr>
              <a:t>NES as an implicature</a:t>
            </a:r>
          </a:p>
          <a:p>
            <a:pPr marL="0" indent="0">
              <a:buNone/>
            </a:pPr>
            <a:endParaRPr lang="en-GB" dirty="0">
              <a:latin typeface="Garamond" panose="02020404030301010803" pitchFamily="18" charset="0"/>
            </a:endParaRPr>
          </a:p>
          <a:p>
            <a:pPr marL="0" indent="0">
              <a:buNone/>
            </a:pPr>
            <a:r>
              <a:rPr lang="en-GB" dirty="0">
                <a:latin typeface="Garamond" panose="02020404030301010803" pitchFamily="18" charset="0"/>
              </a:rPr>
              <a:t>Many writers argue that NES is merely an implicature of CB. </a:t>
            </a:r>
          </a:p>
          <a:p>
            <a:pPr marL="0" indent="0">
              <a:buNone/>
            </a:pPr>
            <a:r>
              <a:rPr lang="en-GB" sz="2900" dirty="0">
                <a:latin typeface="Garamond" panose="02020404030301010803" pitchFamily="18" charset="0"/>
              </a:rPr>
              <a:t>(</a:t>
            </a:r>
            <a:r>
              <a:rPr lang="en-GB" sz="2900" dirty="0" err="1">
                <a:latin typeface="Garamond" panose="02020404030301010803" pitchFamily="18" charset="0"/>
              </a:rPr>
              <a:t>Declerk</a:t>
            </a:r>
            <a:r>
              <a:rPr lang="en-GB" sz="2900" dirty="0">
                <a:latin typeface="Garamond" panose="02020404030301010803" pitchFamily="18" charset="0"/>
              </a:rPr>
              <a:t> &amp; Reed 2001, Edgington 1995, </a:t>
            </a:r>
            <a:r>
              <a:rPr lang="en-GB" sz="2900" dirty="0" err="1">
                <a:latin typeface="Garamond" panose="02020404030301010803" pitchFamily="18" charset="0"/>
              </a:rPr>
              <a:t>Iatridou</a:t>
            </a:r>
            <a:r>
              <a:rPr lang="en-GB" sz="2900" dirty="0">
                <a:latin typeface="Garamond" panose="02020404030301010803" pitchFamily="18" charset="0"/>
              </a:rPr>
              <a:t> 2000, </a:t>
            </a:r>
            <a:r>
              <a:rPr lang="en-GB" sz="2900" dirty="0" err="1">
                <a:latin typeface="Garamond" panose="02020404030301010803" pitchFamily="18" charset="0"/>
              </a:rPr>
              <a:t>Wierzbicka</a:t>
            </a:r>
            <a:r>
              <a:rPr lang="en-GB" sz="2900" dirty="0">
                <a:latin typeface="Garamond" panose="02020404030301010803" pitchFamily="18" charset="0"/>
              </a:rPr>
              <a:t> 1997) </a:t>
            </a:r>
          </a:p>
          <a:p>
            <a:pPr marL="0" indent="0">
              <a:buNone/>
            </a:pPr>
            <a:endParaRPr lang="en-GB" dirty="0">
              <a:latin typeface="Garamond" panose="02020404030301010803" pitchFamily="18" charset="0"/>
            </a:endParaRPr>
          </a:p>
          <a:p>
            <a:pPr marL="0" indent="0">
              <a:buNone/>
            </a:pPr>
            <a:r>
              <a:rPr lang="en-GB" dirty="0">
                <a:latin typeface="Garamond" panose="02020404030301010803" pitchFamily="18" charset="0"/>
              </a:rPr>
              <a:t>Because it is an implicature it can be cancelled. </a:t>
            </a:r>
          </a:p>
          <a:p>
            <a:pPr marL="0" indent="0">
              <a:buNone/>
            </a:pPr>
            <a:endParaRPr lang="en-GB" dirty="0">
              <a:latin typeface="Garamond" panose="02020404030301010803" pitchFamily="18" charset="0"/>
            </a:endParaRPr>
          </a:p>
          <a:p>
            <a:pPr marL="0" indent="0">
              <a:spcAft>
                <a:spcPts val="1200"/>
              </a:spcAft>
              <a:buNone/>
            </a:pPr>
            <a:r>
              <a:rPr lang="en-GB" dirty="0">
                <a:latin typeface="Garamond" panose="02020404030301010803" pitchFamily="18" charset="0"/>
              </a:rPr>
              <a:t>Writers like Comrie (1990) go so far as to state that English has no counterfactual constructions. The NES implicature can always be cancelled. He cites conditionals such as the following:</a:t>
            </a:r>
          </a:p>
          <a:p>
            <a:pPr marL="514350" indent="-514350">
              <a:spcAft>
                <a:spcPts val="1200"/>
              </a:spcAft>
              <a:buAutoNum type="arabicParenBoth" startAt="4"/>
            </a:pPr>
            <a:r>
              <a:rPr lang="en-GB" dirty="0">
                <a:latin typeface="Garamond" panose="02020404030301010803" pitchFamily="18" charset="0"/>
              </a:rPr>
              <a:t>If the butler had done it, we’d have found just the clues that we did in fact find.</a:t>
            </a:r>
          </a:p>
          <a:p>
            <a:pPr marL="0" indent="0">
              <a:buNone/>
            </a:pPr>
            <a:r>
              <a:rPr lang="en-GB" dirty="0">
                <a:latin typeface="Garamond" panose="02020404030301010803" pitchFamily="18" charset="0"/>
              </a:rPr>
              <a:t>Here, they say, the implicature has been cancelled.</a:t>
            </a:r>
          </a:p>
          <a:p>
            <a:pPr marL="0" indent="0">
              <a:buNone/>
            </a:pPr>
            <a:endParaRPr lang="en-GB" dirty="0">
              <a:latin typeface="Garamond" panose="02020404030301010803" pitchFamily="18" charset="0"/>
            </a:endParaRPr>
          </a:p>
          <a:p>
            <a:pPr marL="0" indent="0">
              <a:buNone/>
            </a:pPr>
            <a:r>
              <a:rPr lang="en-GB" dirty="0">
                <a:latin typeface="Garamond" panose="02020404030301010803" pitchFamily="18" charset="0"/>
              </a:rPr>
              <a:t>However! </a:t>
            </a:r>
          </a:p>
          <a:p>
            <a:r>
              <a:rPr lang="en-GB" dirty="0">
                <a:latin typeface="Garamond" panose="02020404030301010803" pitchFamily="18" charset="0"/>
              </a:rPr>
              <a:t>No other meaning is assigned to backshift by most of these authors.</a:t>
            </a:r>
          </a:p>
          <a:p>
            <a:r>
              <a:rPr lang="en-GB" dirty="0">
                <a:latin typeface="Garamond" panose="02020404030301010803" pitchFamily="18" charset="0"/>
              </a:rPr>
              <a:t>They cannot explain, therefore, why a BC is used in the example above.</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4679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129B-F51F-33BF-5CC4-420C9117E645}"/>
              </a:ext>
            </a:extLst>
          </p:cNvPr>
          <p:cNvSpPr>
            <a:spLocks noGrp="1"/>
          </p:cNvSpPr>
          <p:nvPr>
            <p:ph type="title"/>
          </p:nvPr>
        </p:nvSpPr>
        <p:spPr>
          <a:xfrm>
            <a:off x="838200" y="311336"/>
            <a:ext cx="10515600" cy="1325563"/>
          </a:xfrm>
        </p:spPr>
        <p:txBody>
          <a:bodyPr>
            <a:normAutofit/>
          </a:bodyPr>
          <a:lstStyle/>
          <a:p>
            <a:r>
              <a:rPr lang="en-GB" sz="3200" dirty="0">
                <a:latin typeface="Garamond" panose="02020404030301010803" pitchFamily="18" charset="0"/>
              </a:rPr>
              <a:t>The Hypothesis</a:t>
            </a:r>
          </a:p>
        </p:txBody>
      </p:sp>
      <p:sp>
        <p:nvSpPr>
          <p:cNvPr id="3" name="Content Placeholder 2">
            <a:extLst>
              <a:ext uri="{FF2B5EF4-FFF2-40B4-BE49-F238E27FC236}">
                <a16:creationId xmlns:a16="http://schemas.microsoft.com/office/drawing/2014/main" id="{6995718C-B7F6-4DE7-C489-832B8A82A003}"/>
              </a:ext>
            </a:extLst>
          </p:cNvPr>
          <p:cNvSpPr>
            <a:spLocks noGrp="1"/>
          </p:cNvSpPr>
          <p:nvPr>
            <p:ph idx="1"/>
          </p:nvPr>
        </p:nvSpPr>
        <p:spPr>
          <a:xfrm>
            <a:off x="838200" y="1332565"/>
            <a:ext cx="10515600" cy="4933763"/>
          </a:xfrm>
        </p:spPr>
        <p:txBody>
          <a:bodyPr/>
          <a:lstStyle/>
          <a:p>
            <a:pPr marL="0" indent="0">
              <a:buNone/>
            </a:pPr>
            <a:r>
              <a:rPr lang="en-GB" sz="2400" dirty="0">
                <a:latin typeface="Garamond" panose="02020404030301010803" pitchFamily="18" charset="0"/>
              </a:rPr>
              <a:t>Indicatives are generally unsuitable for discussing counterfactual situations, or ones we think won’t occur.</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BCs are compatible with the discussion of counterfactual situations, but this does not mean that they themselves or the </a:t>
            </a:r>
            <a:r>
              <a:rPr lang="en-GB" sz="2400" dirty="0" err="1">
                <a:latin typeface="Garamond" panose="02020404030301010803" pitchFamily="18" charset="0"/>
              </a:rPr>
              <a:t>backshifted</a:t>
            </a:r>
            <a:r>
              <a:rPr lang="en-GB" sz="2400" dirty="0">
                <a:latin typeface="Garamond" panose="02020404030301010803" pitchFamily="18" charset="0"/>
              </a:rPr>
              <a:t> verb forms used in them encode or convey improbability, negative epistemic stance or </a:t>
            </a:r>
            <a:r>
              <a:rPr lang="en-GB" sz="2400" dirty="0" err="1">
                <a:latin typeface="Garamond" panose="02020404030301010803" pitchFamily="18" charset="0"/>
              </a:rPr>
              <a:t>counterfactuality</a:t>
            </a:r>
            <a:r>
              <a:rPr lang="en-GB" sz="2400" dirty="0">
                <a:latin typeface="Garamond" panose="02020404030301010803" pitchFamily="18" charset="0"/>
              </a:rPr>
              <a:t>.</a:t>
            </a:r>
          </a:p>
          <a:p>
            <a:pPr marL="0" indent="0">
              <a:buNone/>
            </a:pPr>
            <a:endParaRPr lang="en-GB" dirty="0">
              <a:latin typeface="Garamond" panose="02020404030301010803" pitchFamily="18" charset="0"/>
            </a:endParaRPr>
          </a:p>
          <a:p>
            <a:pPr marL="0" indent="0">
              <a:buNone/>
            </a:pPr>
            <a:r>
              <a:rPr lang="en-GB" sz="2400" dirty="0">
                <a:latin typeface="Garamond" panose="02020404030301010803" pitchFamily="18" charset="0"/>
              </a:rPr>
              <a:t>It is proposed here, that the </a:t>
            </a:r>
            <a:r>
              <a:rPr lang="en-GB" sz="2400" dirty="0" err="1">
                <a:latin typeface="Garamond" panose="02020404030301010803" pitchFamily="18" charset="0"/>
              </a:rPr>
              <a:t>backhifted</a:t>
            </a:r>
            <a:r>
              <a:rPr lang="en-GB" sz="2400" dirty="0">
                <a:latin typeface="Garamond" panose="02020404030301010803" pitchFamily="18" charset="0"/>
              </a:rPr>
              <a:t> verbforms in conditionals do </a:t>
            </a:r>
            <a:r>
              <a:rPr lang="en-GB" sz="2400" cap="small" dirty="0">
                <a:effectLst/>
                <a:latin typeface="Garamond" panose="02020404030301010803" pitchFamily="18" charset="0"/>
                <a:ea typeface="Calibri" panose="020F0502020204030204" pitchFamily="34" charset="0"/>
                <a:cs typeface="Times New Roman" panose="02020603050405020304" pitchFamily="18" charset="0"/>
              </a:rPr>
              <a:t>not </a:t>
            </a:r>
            <a:r>
              <a:rPr lang="en-GB" sz="2400" dirty="0">
                <a:latin typeface="Garamond" panose="02020404030301010803" pitchFamily="18" charset="0"/>
              </a:rPr>
              <a:t>encode or even conversationally implicate improbability, NES or </a:t>
            </a:r>
            <a:r>
              <a:rPr lang="en-GB" sz="2400" dirty="0" err="1">
                <a:latin typeface="Garamond" panose="02020404030301010803" pitchFamily="18" charset="0"/>
              </a:rPr>
              <a:t>counterfactuality</a:t>
            </a:r>
            <a:r>
              <a:rPr lang="en-GB" sz="2400" dirty="0">
                <a:latin typeface="Garamond" panose="02020404030301010803" pitchFamily="18" charset="0"/>
              </a:rPr>
              <a:t>.</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We need to look elsewhere, therefore, for the semantic contribution of backshift, whether that be in a theory of X-marking or a different framework.</a:t>
            </a:r>
          </a:p>
        </p:txBody>
      </p:sp>
    </p:spTree>
    <p:extLst>
      <p:ext uri="{BB962C8B-B14F-4D97-AF65-F5344CB8AC3E}">
        <p14:creationId xmlns:p14="http://schemas.microsoft.com/office/powerpoint/2010/main" val="212328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E37F7-1A34-43ED-AA5C-19C1AFAB2EAE}"/>
              </a:ext>
            </a:extLst>
          </p:cNvPr>
          <p:cNvSpPr>
            <a:spLocks noGrp="1"/>
          </p:cNvSpPr>
          <p:nvPr>
            <p:ph type="title"/>
          </p:nvPr>
        </p:nvSpPr>
        <p:spPr/>
        <p:txBody>
          <a:bodyPr>
            <a:normAutofit/>
          </a:bodyPr>
          <a:lstStyle/>
          <a:p>
            <a:r>
              <a:rPr lang="en-GB" sz="3200" dirty="0">
                <a:latin typeface="Garamond" panose="02020404030301010803" pitchFamily="18" charset="0"/>
              </a:rPr>
              <a:t>Objections to NES accounts</a:t>
            </a:r>
          </a:p>
        </p:txBody>
      </p:sp>
      <p:sp>
        <p:nvSpPr>
          <p:cNvPr id="3" name="Content Placeholder 2">
            <a:extLst>
              <a:ext uri="{FF2B5EF4-FFF2-40B4-BE49-F238E27FC236}">
                <a16:creationId xmlns:a16="http://schemas.microsoft.com/office/drawing/2014/main" id="{B72F57F4-FAA8-4640-8D8E-77FE40F82FE6}"/>
              </a:ext>
            </a:extLst>
          </p:cNvPr>
          <p:cNvSpPr>
            <a:spLocks noGrp="1"/>
          </p:cNvSpPr>
          <p:nvPr>
            <p:ph idx="1"/>
          </p:nvPr>
        </p:nvSpPr>
        <p:spPr/>
        <p:txBody>
          <a:bodyPr/>
          <a:lstStyle/>
          <a:p>
            <a:pPr>
              <a:buFont typeface="Wingdings" pitchFamily="2" charset="2"/>
              <a:buChar char="Ø"/>
            </a:pPr>
            <a:r>
              <a:rPr lang="en-GB" sz="2400" dirty="0">
                <a:latin typeface="Garamond" panose="02020404030301010803" pitchFamily="18" charset="0"/>
              </a:rPr>
              <a:t>BCs display many characteristics that differentiate them from indicatives. Notably how we evaluate them as true or false is</a:t>
            </a:r>
            <a:r>
              <a:rPr lang="en-GB" sz="2400" b="1" dirty="0">
                <a:latin typeface="Garamond" panose="02020404030301010803" pitchFamily="18" charset="0"/>
              </a:rPr>
              <a:t> radically </a:t>
            </a:r>
            <a:r>
              <a:rPr lang="en-GB" sz="2400" dirty="0">
                <a:latin typeface="Garamond" panose="02020404030301010803" pitchFamily="18" charset="0"/>
              </a:rPr>
              <a:t>different.</a:t>
            </a:r>
          </a:p>
          <a:p>
            <a:pPr marL="0" indent="0">
              <a:buNone/>
            </a:pPr>
            <a:endParaRPr lang="en-GB" sz="2400" dirty="0">
              <a:latin typeface="Garamond" panose="02020404030301010803" pitchFamily="18" charset="0"/>
            </a:endParaRPr>
          </a:p>
          <a:p>
            <a:pPr>
              <a:buFont typeface="Wingdings" pitchFamily="2" charset="2"/>
              <a:buChar char="Ø"/>
            </a:pPr>
            <a:r>
              <a:rPr lang="en-GB" sz="2400" dirty="0">
                <a:latin typeface="Garamond" panose="02020404030301010803" pitchFamily="18" charset="0"/>
              </a:rPr>
              <a:t>BCs often used without counterfactual meanings, but no explanation of why.</a:t>
            </a:r>
          </a:p>
          <a:p>
            <a:pPr marL="0" indent="0">
              <a:buNone/>
            </a:pPr>
            <a:endParaRPr lang="en-GB" sz="2400" dirty="0">
              <a:latin typeface="Garamond" panose="02020404030301010803" pitchFamily="18" charset="0"/>
            </a:endParaRPr>
          </a:p>
          <a:p>
            <a:pPr>
              <a:buFont typeface="Wingdings" pitchFamily="2" charset="2"/>
              <a:buChar char="Ø"/>
            </a:pPr>
            <a:r>
              <a:rPr lang="en-GB" sz="2400" dirty="0">
                <a:latin typeface="Garamond" panose="02020404030301010803" pitchFamily="18" charset="0"/>
              </a:rPr>
              <a:t>No explanation for why speakers select BCs if they go on to cancel any NES implicature</a:t>
            </a:r>
          </a:p>
          <a:p>
            <a:pPr>
              <a:buFont typeface="Wingdings" pitchFamily="2" charset="2"/>
              <a:buChar char="Ø"/>
            </a:pPr>
            <a:endParaRPr lang="en-GB" sz="2400" dirty="0">
              <a:latin typeface="Garamond" panose="02020404030301010803" pitchFamily="18" charset="0"/>
            </a:endParaRPr>
          </a:p>
          <a:p>
            <a:pPr>
              <a:buFont typeface="Wingdings" pitchFamily="2" charset="2"/>
              <a:buChar char="Ø"/>
            </a:pPr>
            <a:r>
              <a:rPr lang="en-GB" sz="2400" dirty="0">
                <a:latin typeface="Garamond" panose="02020404030301010803" pitchFamily="18" charset="0"/>
              </a:rPr>
              <a:t>BCs used for politeness offers and suggestions, but no cogent explanation why.</a:t>
            </a:r>
          </a:p>
          <a:p>
            <a:pPr marL="0" indent="0">
              <a:buNone/>
            </a:pPr>
            <a:endParaRPr lang="en-GB" dirty="0"/>
          </a:p>
        </p:txBody>
      </p:sp>
    </p:spTree>
    <p:extLst>
      <p:ext uri="{BB962C8B-B14F-4D97-AF65-F5344CB8AC3E}">
        <p14:creationId xmlns:p14="http://schemas.microsoft.com/office/powerpoint/2010/main" val="320492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8424-8393-47AD-86D6-8446ADB4D3A5}"/>
              </a:ext>
            </a:extLst>
          </p:cNvPr>
          <p:cNvSpPr>
            <a:spLocks noGrp="1"/>
          </p:cNvSpPr>
          <p:nvPr>
            <p:ph type="title"/>
          </p:nvPr>
        </p:nvSpPr>
        <p:spPr>
          <a:xfrm>
            <a:off x="838200" y="365125"/>
            <a:ext cx="9760527" cy="812511"/>
          </a:xfrm>
        </p:spPr>
        <p:txBody>
          <a:bodyPr>
            <a:normAutofit/>
          </a:bodyPr>
          <a:lstStyle/>
          <a:p>
            <a:r>
              <a:rPr lang="en-GB" sz="3200" dirty="0">
                <a:latin typeface="Garamond" panose="02020404030301010803" pitchFamily="18" charset="0"/>
              </a:rPr>
              <a:t>An alternative explanation (for comparison only)</a:t>
            </a:r>
          </a:p>
        </p:txBody>
      </p:sp>
      <p:sp>
        <p:nvSpPr>
          <p:cNvPr id="3" name="Content Placeholder 2">
            <a:extLst>
              <a:ext uri="{FF2B5EF4-FFF2-40B4-BE49-F238E27FC236}">
                <a16:creationId xmlns:a16="http://schemas.microsoft.com/office/drawing/2014/main" id="{821E0432-3215-4BF3-8315-868D9987C6B5}"/>
              </a:ext>
            </a:extLst>
          </p:cNvPr>
          <p:cNvSpPr>
            <a:spLocks noGrp="1"/>
          </p:cNvSpPr>
          <p:nvPr>
            <p:ph idx="1"/>
          </p:nvPr>
        </p:nvSpPr>
        <p:spPr>
          <a:xfrm>
            <a:off x="838200" y="1177636"/>
            <a:ext cx="10515600" cy="4999327"/>
          </a:xfrm>
        </p:spPr>
        <p:txBody>
          <a:bodyPr>
            <a:normAutofit/>
          </a:bodyPr>
          <a:lstStyle/>
          <a:p>
            <a:pPr marL="0" indent="0">
              <a:buNone/>
            </a:pPr>
            <a:r>
              <a:rPr lang="en-GB" sz="2400" dirty="0">
                <a:latin typeface="Garamond" panose="02020404030301010803" pitchFamily="18" charset="0"/>
              </a:rPr>
              <a:t>A theoretical alternative to NES theories for comparison:</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‘Logical Consequence’:</a:t>
            </a:r>
          </a:p>
          <a:p>
            <a:pPr marL="0" indent="0">
              <a:buNone/>
            </a:pPr>
            <a:r>
              <a:rPr lang="en-GB" sz="2400" dirty="0">
                <a:latin typeface="Garamond" panose="02020404030301010803" pitchFamily="18" charset="0"/>
              </a:rPr>
              <a:t>1. Indicatives describe the actual world or make predictions about the actual world.</a:t>
            </a:r>
          </a:p>
          <a:p>
            <a:pPr marL="0" indent="0">
              <a:buNone/>
            </a:pPr>
            <a:r>
              <a:rPr lang="en-GB" sz="2400" dirty="0">
                <a:latin typeface="Garamond" panose="02020404030301010803" pitchFamily="18" charset="0"/>
              </a:rPr>
              <a:t>2. BC antecedents represent abstract thoughts/propositions.</a:t>
            </a:r>
          </a:p>
          <a:p>
            <a:pPr marL="0" indent="0">
              <a:buNone/>
            </a:pPr>
            <a:r>
              <a:rPr lang="en-GB" sz="2400" dirty="0">
                <a:latin typeface="Garamond" panose="02020404030301010803" pitchFamily="18" charset="0"/>
              </a:rPr>
              <a:t>3. BCs are true if the consequent proposition is a </a:t>
            </a:r>
            <a:r>
              <a:rPr lang="en-GB" sz="2400" i="1" dirty="0">
                <a:latin typeface="Garamond" panose="02020404030301010803" pitchFamily="18" charset="0"/>
              </a:rPr>
              <a:t>logical consequence </a:t>
            </a:r>
            <a:r>
              <a:rPr lang="en-GB" sz="2400" dirty="0">
                <a:latin typeface="Garamond" panose="02020404030301010803" pitchFamily="18" charset="0"/>
              </a:rPr>
              <a:t>of the antecedent proposition in conjunction with the conversational background.</a:t>
            </a:r>
          </a:p>
          <a:p>
            <a:pPr marL="0" indent="0">
              <a:buNone/>
            </a:pPr>
            <a:r>
              <a:rPr lang="en-GB" sz="2400" dirty="0">
                <a:latin typeface="Garamond" panose="02020404030301010803" pitchFamily="18" charset="0"/>
              </a:rPr>
              <a:t>4. BCs may be false even if the consequent is true in the actual world.</a:t>
            </a:r>
          </a:p>
          <a:p>
            <a:pPr marL="0" indent="0">
              <a:buNone/>
            </a:pPr>
            <a:endParaRPr lang="en-GB" sz="2400" dirty="0">
              <a:latin typeface="Garamond" panose="02020404030301010803" pitchFamily="18" charset="0"/>
            </a:endParaRPr>
          </a:p>
          <a:p>
            <a:pPr marL="0" indent="0">
              <a:buNone/>
            </a:pPr>
            <a:r>
              <a:rPr lang="en-GB" sz="2400" dirty="0">
                <a:latin typeface="Garamond" panose="02020404030301010803" pitchFamily="18" charset="0"/>
              </a:rPr>
              <a:t>NB – It is not my aim to describe or defend an LC account! It is here merely to have an alternative to compare with NES theory. </a:t>
            </a:r>
          </a:p>
        </p:txBody>
      </p:sp>
    </p:spTree>
    <p:extLst>
      <p:ext uri="{BB962C8B-B14F-4D97-AF65-F5344CB8AC3E}">
        <p14:creationId xmlns:p14="http://schemas.microsoft.com/office/powerpoint/2010/main" val="2044237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59A53647F92B42961B46162A3E046B" ma:contentTypeVersion="14" ma:contentTypeDescription="Create a new document." ma:contentTypeScope="" ma:versionID="15313608e91929af37c6da9998cfa518">
  <xsd:schema xmlns:xsd="http://www.w3.org/2001/XMLSchema" xmlns:xs="http://www.w3.org/2001/XMLSchema" xmlns:p="http://schemas.microsoft.com/office/2006/metadata/properties" xmlns:ns3="a66661ed-103e-464d-a336-23b41e26cf4b" xmlns:ns4="0811cd6a-29d7-4be5-88f9-48b0011e4cd4" targetNamespace="http://schemas.microsoft.com/office/2006/metadata/properties" ma:root="true" ma:fieldsID="658733fc374bed072b23562e448ecbff" ns3:_="" ns4:_="">
    <xsd:import namespace="a66661ed-103e-464d-a336-23b41e26cf4b"/>
    <xsd:import namespace="0811cd6a-29d7-4be5-88f9-48b0011e4cd4"/>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6661ed-103e-464d-a336-23b41e26cf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811cd6a-29d7-4be5-88f9-48b0011e4cd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CDC142D-6ECE-4D4A-8BF5-D88F10D4119B}">
  <ds:schemaRefs>
    <ds:schemaRef ds:uri="http://schemas.microsoft.com/sharepoint/v3/contenttype/forms"/>
  </ds:schemaRefs>
</ds:datastoreItem>
</file>

<file path=customXml/itemProps2.xml><?xml version="1.0" encoding="utf-8"?>
<ds:datastoreItem xmlns:ds="http://schemas.openxmlformats.org/officeDocument/2006/customXml" ds:itemID="{B61353C5-C7FE-45A4-A212-98E778495D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6661ed-103e-464d-a336-23b41e26cf4b"/>
    <ds:schemaRef ds:uri="0811cd6a-29d7-4be5-88f9-48b0011e4c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5873A4-0AD6-4F72-8774-F4E1D22AEC59}">
  <ds:schemaRefs>
    <ds:schemaRef ds:uri="http://purl.org/dc/elements/1.1/"/>
    <ds:schemaRef ds:uri="0811cd6a-29d7-4be5-88f9-48b0011e4cd4"/>
    <ds:schemaRef ds:uri="http://purl.org/dc/term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a66661ed-103e-464d-a336-23b41e26cf4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1963</TotalTime>
  <Words>3009</Words>
  <Application>Microsoft Macintosh PowerPoint</Application>
  <PresentationFormat>Widescreen</PresentationFormat>
  <Paragraphs>267</Paragraphs>
  <Slides>26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CharisSIL</vt:lpstr>
      <vt:lpstr>Garamond</vt:lpstr>
      <vt:lpstr>GT America Standard</vt:lpstr>
      <vt:lpstr>Wingdings</vt:lpstr>
      <vt:lpstr>Office Theme</vt:lpstr>
      <vt:lpstr>PowerPoint Presentation</vt:lpstr>
      <vt:lpstr>Three notional types of conditional</vt:lpstr>
      <vt:lpstr>PowerPoint Presentation</vt:lpstr>
      <vt:lpstr>PowerPoint Presentation</vt:lpstr>
      <vt:lpstr>PowerPoint Presentation</vt:lpstr>
      <vt:lpstr>PowerPoint Presentation</vt:lpstr>
      <vt:lpstr>The Hypothesis</vt:lpstr>
      <vt:lpstr>Objections to NES accounts</vt:lpstr>
      <vt:lpstr>An alternative explanation (for comparison only)</vt:lpstr>
      <vt:lpstr>Attested examples</vt:lpstr>
      <vt:lpstr>Problematic sentences </vt:lpstr>
      <vt:lpstr>Problematic sentences 2</vt:lpstr>
      <vt:lpstr>Evidence from clause types</vt:lpstr>
      <vt:lpstr>Clause types continued</vt:lpstr>
      <vt:lpstr>Choices</vt:lpstr>
      <vt:lpstr>Evidence from other conditional markers</vt:lpstr>
      <vt:lpstr>Other markers continued …</vt:lpstr>
      <vt:lpstr>Abstract reasoning</vt:lpstr>
      <vt:lpstr>Research survey Language and Probability</vt:lpstr>
      <vt:lpstr>The research instrument</vt:lpstr>
      <vt:lpstr>PowerPoint Presentation</vt:lpstr>
      <vt:lpstr>PowerPoint Presentation</vt:lpstr>
      <vt:lpstr>To conclude: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backshift</dc:title>
  <dc:creator>cris.chatterjee</dc:creator>
  <cp:lastModifiedBy>cris.chatterjee</cp:lastModifiedBy>
  <cp:revision>148</cp:revision>
  <dcterms:created xsi:type="dcterms:W3CDTF">2021-07-17T09:21:54Z</dcterms:created>
  <dcterms:modified xsi:type="dcterms:W3CDTF">2022-11-04T08:10:31Z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0x010100D659A53647F92B42961B46162A3E046B</vt:lpwstr>
  </property>
</Properties>
</file>