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6" r:id="rId3"/>
    <p:sldId id="266" r:id="rId4"/>
    <p:sldId id="257" r:id="rId5"/>
    <p:sldId id="267" r:id="rId6"/>
    <p:sldId id="281" r:id="rId7"/>
    <p:sldId id="269" r:id="rId8"/>
    <p:sldId id="258" r:id="rId9"/>
    <p:sldId id="259" r:id="rId10"/>
    <p:sldId id="261" r:id="rId11"/>
    <p:sldId id="279" r:id="rId12"/>
    <p:sldId id="262" r:id="rId13"/>
    <p:sldId id="263" r:id="rId14"/>
    <p:sldId id="264" r:id="rId15"/>
    <p:sldId id="265" r:id="rId16"/>
    <p:sldId id="268" r:id="rId17"/>
    <p:sldId id="270" r:id="rId18"/>
    <p:sldId id="271" r:id="rId19"/>
    <p:sldId id="272" r:id="rId20"/>
    <p:sldId id="277" r:id="rId21"/>
    <p:sldId id="280" r:id="rId22"/>
    <p:sldId id="273" r:id="rId23"/>
    <p:sldId id="274" r:id="rId24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7FF8AF-C8EE-071C-25E8-EF78962895D8}" v="664" dt="2022-10-30T13:09:58.789"/>
    <p1510:client id="{1D0280DC-49A6-AC54-20A6-56D914B28282}" v="1956" dt="2022-10-27T15:51:09.389"/>
    <p1510:client id="{64391B8F-4E6D-CFC0-0C8C-4D75C84003C5}" v="161" dt="2022-10-29T07:55:40.447"/>
    <p1510:client id="{BD8DB484-2507-1CA9-CFD4-E3C812C17AA7}" v="47" dt="2022-10-30T14:41:57.655"/>
    <p1510:client id="{CE2B8F9F-CB8C-F1D3-DADE-E7CB2E1D4EE8}" v="54" dt="2022-10-26T19:02:48.6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ajd tytułowy">
  <p:cSld name="Slajd tytułow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8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Roboto Medium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ytuł -3 linie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9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 Medium"/>
              <a:buNone/>
              <a:defRPr sz="320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 sz="2400">
                <a:solidFill>
                  <a:schemeClr val="dk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▪"/>
              <a:defRPr>
                <a:solidFill>
                  <a:schemeClr val="dk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>
                <a:solidFill>
                  <a:schemeClr val="dk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2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22" name="Google Shape;22;p29"/>
          <p:cNvSpPr/>
          <p:nvPr/>
        </p:nvSpPr>
        <p:spPr>
          <a:xfrm rot="5400000">
            <a:off x="45580" y="350324"/>
            <a:ext cx="412835" cy="550447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C000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jedna linia">
  <p:cSld name="Tytuł jedna linia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 Medium"/>
              <a:buNone/>
              <a:defRPr sz="320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 sz="2400">
                <a:solidFill>
                  <a:schemeClr val="dk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▪"/>
              <a:defRPr>
                <a:solidFill>
                  <a:schemeClr val="dk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>
                <a:solidFill>
                  <a:schemeClr val="dk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27" name="Google Shape;27;p30"/>
          <p:cNvSpPr/>
          <p:nvPr/>
        </p:nvSpPr>
        <p:spPr>
          <a:xfrm rot="5400000">
            <a:off x="45580" y="822961"/>
            <a:ext cx="412835" cy="550447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C000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ytuł DWIE LINIE">
  <p:cSld name="1_Tytuł DWIE LINI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 Medium"/>
              <a:buNone/>
              <a:defRPr sz="320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 sz="2400">
                <a:solidFill>
                  <a:schemeClr val="dk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▪"/>
              <a:defRPr>
                <a:solidFill>
                  <a:schemeClr val="dk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>
                <a:solidFill>
                  <a:schemeClr val="dk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32" name="Google Shape;32;p34"/>
          <p:cNvSpPr/>
          <p:nvPr/>
        </p:nvSpPr>
        <p:spPr>
          <a:xfrm rot="5400000">
            <a:off x="45580" y="546267"/>
            <a:ext cx="412835" cy="550447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C000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djecie z prawej">
  <p:cSld name="zdjecie z prawej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5"/>
          <p:cNvSpPr txBox="1">
            <a:spLocks noGrp="1"/>
          </p:cNvSpPr>
          <p:nvPr>
            <p:ph type="title"/>
          </p:nvPr>
        </p:nvSpPr>
        <p:spPr>
          <a:xfrm>
            <a:off x="838201" y="1614263"/>
            <a:ext cx="4626428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 Medium"/>
              <a:buNone/>
              <a:defRPr sz="320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5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36" name="Google Shape;36;p35"/>
          <p:cNvSpPr/>
          <p:nvPr/>
        </p:nvSpPr>
        <p:spPr>
          <a:xfrm rot="16200000">
            <a:off x="5593193" y="6376360"/>
            <a:ext cx="412835" cy="550447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C000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37" name="Google Shape;37;p35"/>
          <p:cNvSpPr txBox="1">
            <a:spLocks noGrp="1"/>
          </p:cNvSpPr>
          <p:nvPr>
            <p:ph type="body" idx="1"/>
          </p:nvPr>
        </p:nvSpPr>
        <p:spPr>
          <a:xfrm>
            <a:off x="838201" y="3453493"/>
            <a:ext cx="4626428" cy="2513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35"/>
          <p:cNvSpPr>
            <a:spLocks noGrp="1"/>
          </p:cNvSpPr>
          <p:nvPr>
            <p:ph type="pic" idx="2"/>
          </p:nvPr>
        </p:nvSpPr>
        <p:spPr>
          <a:xfrm>
            <a:off x="6074834" y="0"/>
            <a:ext cx="6117167" cy="6858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zdjecie z lewej">
  <p:cSld name="1_zdjecie z lewej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6"/>
          <p:cNvSpPr>
            <a:spLocks noGrp="1"/>
          </p:cNvSpPr>
          <p:nvPr>
            <p:ph type="pic" idx="2"/>
          </p:nvPr>
        </p:nvSpPr>
        <p:spPr>
          <a:xfrm>
            <a:off x="1" y="0"/>
            <a:ext cx="6117167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41" name="Google Shape;41;p36"/>
          <p:cNvSpPr txBox="1">
            <a:spLocks noGrp="1"/>
          </p:cNvSpPr>
          <p:nvPr>
            <p:ph type="title"/>
          </p:nvPr>
        </p:nvSpPr>
        <p:spPr>
          <a:xfrm>
            <a:off x="6858001" y="1614263"/>
            <a:ext cx="4626428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 Medium"/>
              <a:buNone/>
              <a:defRPr sz="320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6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43" name="Google Shape;43;p36"/>
          <p:cNvSpPr/>
          <p:nvPr/>
        </p:nvSpPr>
        <p:spPr>
          <a:xfrm rot="10800000">
            <a:off x="5587774" y="1"/>
            <a:ext cx="550447" cy="412835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C000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44" name="Google Shape;44;p36"/>
          <p:cNvSpPr txBox="1">
            <a:spLocks noGrp="1"/>
          </p:cNvSpPr>
          <p:nvPr>
            <p:ph type="body" idx="1"/>
          </p:nvPr>
        </p:nvSpPr>
        <p:spPr>
          <a:xfrm>
            <a:off x="6858001" y="3453493"/>
            <a:ext cx="4626428" cy="2513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>
  <p:cSld name="Dwa elementy zawartości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7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 Medium"/>
              <a:buNone/>
              <a:defRPr sz="320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7"/>
          <p:cNvSpPr/>
          <p:nvPr/>
        </p:nvSpPr>
        <p:spPr>
          <a:xfrm rot="5400000">
            <a:off x="45580" y="822961"/>
            <a:ext cx="412835" cy="550447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C000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48" name="Google Shape;48;p37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485502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Roboto Light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Roboto Light"/>
              <a:buNone/>
              <a:defRPr>
                <a:solidFill>
                  <a:schemeClr val="dk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Light"/>
              <a:buNone/>
              <a:defRPr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>
                <a:solidFill>
                  <a:schemeClr val="dk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3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Roboto Light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Roboto Light"/>
              <a:buNone/>
              <a:defRPr>
                <a:solidFill>
                  <a:schemeClr val="dk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Light"/>
              <a:buNone/>
              <a:defRPr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>
                <a:solidFill>
                  <a:schemeClr val="dk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type B">
  <p:cSld name="Blank type B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2"/>
          <p:cNvSpPr/>
          <p:nvPr/>
        </p:nvSpPr>
        <p:spPr>
          <a:xfrm>
            <a:off x="11408000" y="6101933"/>
            <a:ext cx="580800" cy="5808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11407833" y="6101933"/>
            <a:ext cx="580800" cy="5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/>
          </a:p>
        </p:txBody>
      </p:sp>
      <p:grpSp>
        <p:nvGrpSpPr>
          <p:cNvPr id="124" name="Google Shape;124;p12"/>
          <p:cNvGrpSpPr/>
          <p:nvPr/>
        </p:nvGrpSpPr>
        <p:grpSpPr>
          <a:xfrm>
            <a:off x="1091792" y="669777"/>
            <a:ext cx="3099600" cy="3099600"/>
            <a:chOff x="-474900" y="321200"/>
            <a:chExt cx="2324700" cy="2324700"/>
          </a:xfrm>
        </p:grpSpPr>
        <p:sp>
          <p:nvSpPr>
            <p:cNvPr id="125" name="Google Shape;125;p12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26" name="Google Shape;126;p12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27" name="Google Shape;127;p12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28" name="Google Shape;128;p12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129" name="Google Shape;129;p12"/>
          <p:cNvSpPr/>
          <p:nvPr/>
        </p:nvSpPr>
        <p:spPr>
          <a:xfrm>
            <a:off x="2392700" y="-543867"/>
            <a:ext cx="7945600" cy="79456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52171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 Medium"/>
              <a:buNone/>
              <a:defRPr sz="3200" b="0" i="0" u="none" strike="noStrike" cap="none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/>
          <p:nvPr/>
        </p:nvSpPr>
        <p:spPr>
          <a:xfrm rot="16200000">
            <a:off x="11519756" y="6198697"/>
            <a:ext cx="583352" cy="761137"/>
          </a:xfrm>
          <a:prstGeom prst="rtTriangle">
            <a:avLst/>
          </a:prstGeom>
          <a:solidFill>
            <a:srgbClr val="014479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13" name="Google Shape;13;p2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968845" y="6407549"/>
            <a:ext cx="1357783" cy="42682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7"/>
          <p:cNvSpPr/>
          <p:nvPr/>
        </p:nvSpPr>
        <p:spPr>
          <a:xfrm rot="16200000">
            <a:off x="11519756" y="6198697"/>
            <a:ext cx="583352" cy="761137"/>
          </a:xfrm>
          <a:prstGeom prst="rtTriangle">
            <a:avLst/>
          </a:prstGeom>
          <a:solidFill>
            <a:srgbClr val="014479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608" y="299054"/>
            <a:ext cx="9144000" cy="2387600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Times New Roman"/>
                <a:ea typeface="+mj-lt"/>
                <a:cs typeface="+mj-lt"/>
              </a:rPr>
              <a:t>The morphosyntax of X-marking in Kazakh, Russian and Polish languages</a:t>
            </a:r>
            <a:endParaRPr lang="en-US" sz="3600" b="1" dirty="0">
              <a:latin typeface="Calibri Light" panose="020F0302020204030204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06570"/>
            <a:ext cx="9144000" cy="222973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r"/>
            <a:r>
              <a:rPr lang="en-GB" sz="2000" dirty="0">
                <a:latin typeface="Times New Roman"/>
                <a:cs typeface="Calibri"/>
              </a:rPr>
              <a:t>Presenter: Ainur </a:t>
            </a:r>
            <a:r>
              <a:rPr lang="en-GB" sz="2000" dirty="0" err="1">
                <a:latin typeface="Times New Roman"/>
                <a:cs typeface="Calibri"/>
              </a:rPr>
              <a:t>Kakimova</a:t>
            </a:r>
            <a:endParaRPr lang="en-US" sz="2000">
              <a:latin typeface="Times New Roman"/>
              <a:cs typeface="Times New Roman"/>
            </a:endParaRPr>
          </a:p>
          <a:p>
            <a:pPr algn="r"/>
            <a:r>
              <a:rPr lang="en-GB" sz="2000" dirty="0">
                <a:latin typeface="Times New Roman"/>
                <a:cs typeface="Times New Roman"/>
              </a:rPr>
              <a:t>PhD candidate in Linguistics and Literature</a:t>
            </a:r>
            <a:endParaRPr lang="en-GB" sz="2000">
              <a:latin typeface="Times New Roman"/>
              <a:cs typeface="Calibri" panose="020F0502020204030204"/>
            </a:endParaRPr>
          </a:p>
          <a:p>
            <a:pPr algn="r"/>
            <a:r>
              <a:rPr lang="en-GB" sz="2000" dirty="0">
                <a:latin typeface="Times New Roman"/>
                <a:cs typeface="Times New Roman"/>
              </a:rPr>
              <a:t>Department of Foreign Languages and Literature</a:t>
            </a:r>
            <a:endParaRPr lang="en-GB" sz="2000">
              <a:latin typeface="Times New Roman"/>
              <a:cs typeface="Calibri" panose="020F0502020204030204"/>
            </a:endParaRPr>
          </a:p>
          <a:p>
            <a:pPr algn="r"/>
            <a:r>
              <a:rPr lang="en-GB" sz="2000" dirty="0">
                <a:latin typeface="Times New Roman"/>
                <a:cs typeface="Times New Roman"/>
              </a:rPr>
              <a:t>University of Verona</a:t>
            </a:r>
            <a:endParaRPr lang="en-GB" sz="2000" dirty="0">
              <a:cs typeface="Calibri" panose="020F0502020204030204"/>
            </a:endParaRPr>
          </a:p>
          <a:p>
            <a:br>
              <a:rPr lang="en-US" dirty="0"/>
            </a:br>
            <a:endParaRPr lang="en-US" dirty="0"/>
          </a:p>
          <a:p>
            <a:endParaRPr lang="en-GB" dirty="0">
              <a:cs typeface="Calibri"/>
            </a:endParaRP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30FC11B-B8BE-F0AF-BA11-328C492BB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035" y="5202392"/>
            <a:ext cx="3306871" cy="165046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36EF1D33-4C3E-3AE5-A6E9-802B130289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33538" y="5451471"/>
            <a:ext cx="2743199" cy="1170010"/>
          </a:xfrm>
          <a:prstGeom prst="rect">
            <a:avLst/>
          </a:prstGeom>
        </p:spPr>
      </p:pic>
      <p:pic>
        <p:nvPicPr>
          <p:cNvPr id="6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FF99BF9-6186-43AC-1C0B-5C363A9D97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83435" y="1971"/>
            <a:ext cx="2318795" cy="131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11767-423A-152A-675D-1A50853E6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Times New Roman"/>
                <a:cs typeface="Calibri Light"/>
              </a:rPr>
              <a:t>Similarities between X-marking in conditionals and desires</a:t>
            </a:r>
            <a:endParaRPr lang="en-GB" sz="3600" dirty="0">
              <a:latin typeface="Times New Roman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F7FD5-0ACB-A89C-C59B-07E360025B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Times New Roman"/>
                <a:cs typeface="Calibri"/>
              </a:rPr>
              <a:t>von Fintel and </a:t>
            </a:r>
            <a:r>
              <a:rPr lang="en-GB" dirty="0" err="1">
                <a:latin typeface="Times New Roman"/>
                <a:cs typeface="Calibri"/>
              </a:rPr>
              <a:t>Iatridou</a:t>
            </a:r>
            <a:r>
              <a:rPr lang="en-GB" dirty="0">
                <a:latin typeface="Times New Roman"/>
                <a:cs typeface="Calibri"/>
              </a:rPr>
              <a:t>, 2022:</a:t>
            </a:r>
            <a:endParaRPr lang="en-GB" dirty="0">
              <a:latin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83849-E4DB-DB81-BE61-45655323C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3655" y="2903008"/>
            <a:ext cx="5157787" cy="36845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I want (consequent) that p (antecedent) </a:t>
            </a:r>
            <a:endParaRPr lang="en-US"/>
          </a:p>
          <a:p>
            <a:pPr marL="0" indent="0">
              <a:buNone/>
            </a:pPr>
            <a:endParaRPr lang="en-GB" sz="2400" dirty="0">
              <a:latin typeface="Times New Roman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if p (antecedent), q (consequent)</a:t>
            </a:r>
            <a:endParaRPr lang="en-GB" dirty="0"/>
          </a:p>
          <a:p>
            <a:endParaRPr lang="en-GB" dirty="0">
              <a:cs typeface="Calibri"/>
            </a:endParaRPr>
          </a:p>
          <a:p>
            <a:endParaRPr lang="en-GB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EA1B28-8B5F-3AB0-07DA-58CF585825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24576"/>
            <a:ext cx="5183188" cy="823912"/>
          </a:xfrm>
        </p:spPr>
        <p:txBody>
          <a:bodyPr/>
          <a:lstStyle/>
          <a:p>
            <a:r>
              <a:rPr lang="en-GB" dirty="0">
                <a:latin typeface="Times New Roman"/>
                <a:cs typeface="Calibri"/>
              </a:rPr>
              <a:t>Kazakh language:</a:t>
            </a:r>
            <a:endParaRPr lang="en-GB" dirty="0">
              <a:latin typeface="Times New Roman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287886-CC40-A8C5-1437-2C454CC4F4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9010" y="2903008"/>
            <a:ext cx="5183188" cy="36845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Times New Roman"/>
                <a:cs typeface="Times New Roman"/>
              </a:rPr>
              <a:t>p (antecedent) q (consequent)</a:t>
            </a:r>
            <a:endParaRPr lang="en-US" dirty="0"/>
          </a:p>
          <a:p>
            <a:pPr marL="0" indent="0">
              <a:buNone/>
            </a:pPr>
            <a:endParaRPr lang="en-GB" sz="2400" dirty="0">
              <a:latin typeface="Times New Roman"/>
              <a:cs typeface="Calibri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cs typeface="Calibri"/>
              </a:rPr>
              <a:t>if </a:t>
            </a:r>
            <a:r>
              <a:rPr lang="en-GB" sz="2400" dirty="0">
                <a:latin typeface="Times New Roman"/>
                <a:cs typeface="Times New Roman"/>
              </a:rPr>
              <a:t>p (antecedent), q (consequent)</a:t>
            </a:r>
            <a:endParaRPr lang="en-GB" sz="2400">
              <a:latin typeface="Times New Roman"/>
              <a:ea typeface="+mn-lt"/>
              <a:cs typeface="+mn-lt"/>
            </a:endParaRPr>
          </a:p>
          <a:p>
            <a:pPr marL="0" indent="0">
              <a:buNone/>
            </a:pPr>
            <a:endParaRPr lang="en-GB" sz="2400" dirty="0">
              <a:latin typeface="Times New Roman"/>
              <a:cs typeface="Calibri"/>
            </a:endParaRPr>
          </a:p>
          <a:p>
            <a:pPr marL="0" indent="0">
              <a:buNone/>
            </a:pPr>
            <a:endParaRPr lang="en-GB" sz="2400" dirty="0">
              <a:latin typeface="Times New Roman"/>
              <a:ea typeface="+mn-lt"/>
              <a:cs typeface="+mn-lt"/>
            </a:endParaRPr>
          </a:p>
          <a:p>
            <a:endParaRPr lang="en-GB" dirty="0">
              <a:cs typeface="Calibri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EB4EDE6-005F-C02D-AA9D-ACA5F2844658}"/>
              </a:ext>
            </a:extLst>
          </p:cNvPr>
          <p:cNvCxnSpPr/>
          <p:nvPr/>
        </p:nvCxnSpPr>
        <p:spPr>
          <a:xfrm>
            <a:off x="2777067" y="3293533"/>
            <a:ext cx="1634066" cy="58420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91A6200-5CAD-6ACE-E9A0-CE3B78401CD5}"/>
              </a:ext>
            </a:extLst>
          </p:cNvPr>
          <p:cNvCxnSpPr>
            <a:cxnSpLocks/>
          </p:cNvCxnSpPr>
          <p:nvPr/>
        </p:nvCxnSpPr>
        <p:spPr>
          <a:xfrm flipH="1">
            <a:off x="2700866" y="3293533"/>
            <a:ext cx="1845733" cy="584199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46BDA78-8305-E0A9-71B2-9ACFED570E85}"/>
              </a:ext>
            </a:extLst>
          </p:cNvPr>
          <p:cNvCxnSpPr>
            <a:cxnSpLocks/>
          </p:cNvCxnSpPr>
          <p:nvPr/>
        </p:nvCxnSpPr>
        <p:spPr>
          <a:xfrm>
            <a:off x="7205133" y="3301999"/>
            <a:ext cx="16933" cy="618066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6D9F699-7A2B-4EA1-EBCC-D08855E276F3}"/>
              </a:ext>
            </a:extLst>
          </p:cNvPr>
          <p:cNvCxnSpPr>
            <a:cxnSpLocks/>
          </p:cNvCxnSpPr>
          <p:nvPr/>
        </p:nvCxnSpPr>
        <p:spPr>
          <a:xfrm>
            <a:off x="9228666" y="3301998"/>
            <a:ext cx="16933" cy="618066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D8940C2-DA8E-6E23-CC43-27798946DD16}"/>
              </a:ext>
            </a:extLst>
          </p:cNvPr>
          <p:cNvSpPr txBox="1"/>
          <p:nvPr/>
        </p:nvSpPr>
        <p:spPr>
          <a:xfrm>
            <a:off x="6366076" y="4557530"/>
            <a:ext cx="6952043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i="1" dirty="0">
                <a:latin typeface="Times New Roman"/>
                <a:ea typeface="+mn-lt"/>
                <a:cs typeface="+mn-lt"/>
              </a:rPr>
              <a:t>X-marked conditional:</a:t>
            </a:r>
          </a:p>
          <a:p>
            <a:r>
              <a:rPr lang="en-GB" sz="2400" dirty="0">
                <a:latin typeface="Times New Roman"/>
                <a:ea typeface="+mn-lt"/>
                <a:cs typeface="+mn-lt"/>
              </a:rPr>
              <a:t>if ɴᴘ ɴᴘ ᴠ-</a:t>
            </a:r>
            <a:r>
              <a:rPr lang="en-GB" sz="2400" u="sng" dirty="0">
                <a:latin typeface="Times New Roman"/>
                <a:ea typeface="+mn-lt"/>
                <a:cs typeface="+mn-lt"/>
              </a:rPr>
              <a:t>ᴄᴏɴᴅ</a:t>
            </a:r>
            <a:r>
              <a:rPr lang="en-GB" sz="2400" dirty="0">
                <a:latin typeface="Times New Roman"/>
                <a:ea typeface="+mn-lt"/>
                <a:cs typeface="+mn-lt"/>
              </a:rPr>
              <a:t>, ɴᴘ ɴᴘ ᴠ-ғᴜᴛ ᴀᴜx-</a:t>
            </a:r>
            <a:r>
              <a:rPr lang="en-GB" sz="2400" u="sng" dirty="0">
                <a:latin typeface="Times New Roman"/>
                <a:ea typeface="+mn-lt"/>
                <a:cs typeface="+mn-lt"/>
              </a:rPr>
              <a:t>ᴘsᴛ</a:t>
            </a:r>
            <a:endParaRPr lang="en-GB" sz="2400">
              <a:latin typeface="Times New Roman"/>
              <a:cs typeface="Calibri"/>
            </a:endParaRPr>
          </a:p>
          <a:p>
            <a:r>
              <a:rPr lang="en-GB" sz="2400" i="1" dirty="0">
                <a:latin typeface="Times New Roman"/>
                <a:ea typeface="+mn-lt"/>
                <a:cs typeface="+mn-lt"/>
              </a:rPr>
              <a:t>X-marked desire:</a:t>
            </a:r>
            <a:endParaRPr lang="en-GB" sz="2400" i="1" dirty="0">
              <a:latin typeface="Times New Roman"/>
              <a:cs typeface="Times New Roman"/>
            </a:endParaRPr>
          </a:p>
          <a:p>
            <a:r>
              <a:rPr lang="en-GB" sz="2400" dirty="0">
                <a:latin typeface="Times New Roman"/>
                <a:ea typeface="+mn-lt"/>
                <a:cs typeface="+mn-lt"/>
              </a:rPr>
              <a:t>ɴᴘ ɴᴘ ᴠ-</a:t>
            </a:r>
            <a:r>
              <a:rPr lang="en-GB" sz="2400" u="sng" dirty="0">
                <a:latin typeface="Times New Roman"/>
                <a:ea typeface="+mn-lt"/>
                <a:cs typeface="+mn-lt"/>
              </a:rPr>
              <a:t>ᴄᴏɴᴅ</a:t>
            </a:r>
            <a:r>
              <a:rPr lang="en-GB" sz="2400" dirty="0">
                <a:latin typeface="Times New Roman"/>
                <a:ea typeface="+mn-lt"/>
                <a:cs typeface="+mn-lt"/>
              </a:rPr>
              <a:t> ᴀᴜx-ᴘ</a:t>
            </a:r>
            <a:r>
              <a:rPr lang="en-GB" sz="2400" dirty="0" err="1">
                <a:latin typeface="Times New Roman"/>
                <a:ea typeface="+mn-lt"/>
                <a:cs typeface="+mn-lt"/>
              </a:rPr>
              <a:t>ʀs</a:t>
            </a:r>
            <a:r>
              <a:rPr lang="en-GB" sz="2400" dirty="0">
                <a:latin typeface="Times New Roman"/>
                <a:ea typeface="+mn-lt"/>
                <a:cs typeface="+mn-lt"/>
              </a:rPr>
              <a:t> ᴀᴜx-</a:t>
            </a:r>
            <a:r>
              <a:rPr lang="en-GB" sz="2400" u="sng" dirty="0">
                <a:latin typeface="Times New Roman"/>
                <a:ea typeface="+mn-lt"/>
                <a:cs typeface="+mn-lt"/>
              </a:rPr>
              <a:t>ᴘsᴛ</a:t>
            </a:r>
            <a:endParaRPr lang="en-GB" sz="2400" dirty="0">
              <a:latin typeface="Times New Roman"/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87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F84E3-827B-4238-7A34-F31A984F8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756" y="307252"/>
            <a:ext cx="10515600" cy="1325563"/>
          </a:xfrm>
        </p:spPr>
        <p:txBody>
          <a:bodyPr/>
          <a:lstStyle/>
          <a:p>
            <a:r>
              <a:rPr lang="en-GB" sz="3600" dirty="0">
                <a:latin typeface="Times New Roman"/>
                <a:cs typeface="Times New Roman"/>
              </a:rPr>
              <a:t>Russian conditionals with present time reference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25070-6889-9403-7BC4-2441A6462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340" y="1825625"/>
            <a:ext cx="11576611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>
                <a:latin typeface="Times New Roman"/>
                <a:ea typeface="+mn-lt"/>
                <a:cs typeface="+mn-lt"/>
              </a:rPr>
              <a:t>O-marking:</a:t>
            </a:r>
          </a:p>
          <a:p>
            <a:pPr marL="0" indent="0">
              <a:buNone/>
            </a:pPr>
            <a:r>
              <a:rPr lang="en-GB" sz="2400" i="1" dirty="0">
                <a:latin typeface="Times New Roman"/>
                <a:ea typeface="+mn-lt"/>
                <a:cs typeface="+mn-lt"/>
              </a:rPr>
              <a:t>Esli     Marija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zna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-et     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otvet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,          to     Sara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zna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-et      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otvet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.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if         Mary      know-ᴘʀs.3sɢ  answer.ᴀᴄᴄ then Sara    know-ᴘʀs.3sɢ   answer.ᴀᴄᴄ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'If Mary knows the answer, Sara knows the answer.'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b="1" dirty="0">
                <a:latin typeface="Times New Roman"/>
                <a:ea typeface="+mn-lt"/>
                <a:cs typeface="+mn-lt"/>
              </a:rPr>
              <a:t>X-marking:</a:t>
            </a:r>
            <a:endParaRPr lang="en-GB" sz="2400" b="1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i="1" dirty="0">
                <a:latin typeface="Times New Roman"/>
                <a:ea typeface="+mn-lt"/>
                <a:cs typeface="+mn-lt"/>
              </a:rPr>
              <a:t>Esli     Marija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zna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-l-a              by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otvet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,          to     Sara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zna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-l-a              by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otvet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.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if        Mary       know-ᴘsᴛ-3ғsɢ  </a:t>
            </a:r>
            <a:r>
              <a:rPr lang="en-GB" sz="2400" dirty="0" err="1">
                <a:latin typeface="Times New Roman"/>
                <a:ea typeface="+mn-lt"/>
                <a:cs typeface="+mn-lt"/>
              </a:rPr>
              <a:t>bʏ</a:t>
            </a:r>
            <a:r>
              <a:rPr lang="en-GB" sz="2400" dirty="0">
                <a:latin typeface="Times New Roman"/>
                <a:ea typeface="+mn-lt"/>
                <a:cs typeface="+mn-lt"/>
              </a:rPr>
              <a:t>   answer.ᴀᴄᴄ then  Sara    know-ᴘsᴛ-3ғsɢ  </a:t>
            </a:r>
            <a:r>
              <a:rPr lang="en-GB" sz="2400" dirty="0" err="1">
                <a:latin typeface="Times New Roman"/>
                <a:ea typeface="+mn-lt"/>
                <a:cs typeface="+mn-lt"/>
              </a:rPr>
              <a:t>bʏ</a:t>
            </a:r>
            <a:r>
              <a:rPr lang="en-GB" sz="2400" dirty="0">
                <a:latin typeface="Times New Roman"/>
                <a:ea typeface="+mn-lt"/>
                <a:cs typeface="+mn-lt"/>
              </a:rPr>
              <a:t> answer.ᴀᴄᴄ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'If Mary knew the answer, Sara would know the answer.'</a:t>
            </a:r>
            <a:endParaRPr lang="en-GB" sz="24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cs typeface="Calibri" panose="020F050202020403020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D146AF3-A667-C419-CD78-48374FA878FB}"/>
              </a:ext>
            </a:extLst>
          </p:cNvPr>
          <p:cNvSpPr/>
          <p:nvPr/>
        </p:nvSpPr>
        <p:spPr>
          <a:xfrm>
            <a:off x="2870520" y="3859191"/>
            <a:ext cx="212205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9EECE28-4657-33E9-13F5-B936CD6DC841}"/>
              </a:ext>
            </a:extLst>
          </p:cNvPr>
          <p:cNvSpPr/>
          <p:nvPr/>
        </p:nvSpPr>
        <p:spPr>
          <a:xfrm>
            <a:off x="4201609" y="3859191"/>
            <a:ext cx="588382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39939BB-E1E6-C21D-739C-32BCFCCD94BA}"/>
              </a:ext>
            </a:extLst>
          </p:cNvPr>
          <p:cNvSpPr/>
          <p:nvPr/>
        </p:nvSpPr>
        <p:spPr>
          <a:xfrm>
            <a:off x="9593482" y="3859191"/>
            <a:ext cx="588382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5DFF9E8-4208-6524-54B6-1672F97FD067}"/>
              </a:ext>
            </a:extLst>
          </p:cNvPr>
          <p:cNvSpPr/>
          <p:nvPr/>
        </p:nvSpPr>
        <p:spPr>
          <a:xfrm>
            <a:off x="8339558" y="3859191"/>
            <a:ext cx="212205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61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28030-89DE-E178-2B0A-782306025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542" y="345834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Times New Roman"/>
                <a:cs typeface="Times New Roman"/>
              </a:rPr>
              <a:t>Russian conditionals with past time reference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54557-38A1-65C5-18EC-67483E77F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314" y="1825625"/>
            <a:ext cx="11354764" cy="4351338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GB" b="1" dirty="0">
                <a:latin typeface="Times New Roman"/>
                <a:ea typeface="+mn-lt"/>
                <a:cs typeface="+mn-lt"/>
              </a:rPr>
              <a:t>O-marking:</a:t>
            </a:r>
            <a:endParaRPr lang="en-GB" b="1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i="1" dirty="0">
                <a:latin typeface="Times New Roman"/>
                <a:ea typeface="+mn-lt"/>
                <a:cs typeface="+mn-lt"/>
              </a:rPr>
              <a:t>Esli     Marija    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zna</a:t>
            </a:r>
            <a:r>
              <a:rPr lang="en-GB" i="1" dirty="0">
                <a:latin typeface="Times New Roman"/>
                <a:ea typeface="+mn-lt"/>
                <a:cs typeface="+mn-lt"/>
              </a:rPr>
              <a:t>-l-a                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otvet</a:t>
            </a:r>
            <a:r>
              <a:rPr lang="en-GB" i="1" dirty="0">
                <a:latin typeface="Times New Roman"/>
                <a:ea typeface="+mn-lt"/>
                <a:cs typeface="+mn-lt"/>
              </a:rPr>
              <a:t>,          to     Sara    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zna</a:t>
            </a:r>
            <a:r>
              <a:rPr lang="en-GB" i="1" dirty="0">
                <a:latin typeface="Times New Roman"/>
                <a:ea typeface="+mn-lt"/>
                <a:cs typeface="+mn-lt"/>
              </a:rPr>
              <a:t>-l-a               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otvet</a:t>
            </a:r>
            <a:r>
              <a:rPr lang="en-GB" i="1" dirty="0">
                <a:latin typeface="Times New Roman"/>
                <a:ea typeface="+mn-lt"/>
                <a:cs typeface="+mn-lt"/>
              </a:rPr>
              <a:t>.</a:t>
            </a:r>
            <a:endParaRPr lang="en-GB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latin typeface="Times New Roman"/>
                <a:ea typeface="+mn-lt"/>
                <a:cs typeface="+mn-lt"/>
              </a:rPr>
              <a:t>if        Mary       know-ᴘsᴛ-3ғsɢ   answer.ᴀᴄᴄ then  Sara    know-ᴘsᴛ-3ғsɢ   answer.ᴀᴄᴄ</a:t>
            </a:r>
            <a:endParaRPr lang="en-GB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latin typeface="Times New Roman"/>
                <a:ea typeface="+mn-lt"/>
                <a:cs typeface="+mn-lt"/>
              </a:rPr>
              <a:t>'If Mary knew the answer, Sara knew the answer.'</a:t>
            </a:r>
            <a:endParaRPr lang="en-GB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b="1" dirty="0">
                <a:latin typeface="Times New Roman"/>
                <a:ea typeface="+mn-lt"/>
                <a:cs typeface="+mn-lt"/>
              </a:rPr>
              <a:t>X-marking:</a:t>
            </a:r>
            <a:endParaRPr lang="en-GB" b="1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i="1" dirty="0">
                <a:latin typeface="Times New Roman"/>
                <a:ea typeface="+mn-lt"/>
                <a:cs typeface="+mn-lt"/>
              </a:rPr>
              <a:t>Esli     Marija    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zna</a:t>
            </a:r>
            <a:r>
              <a:rPr lang="en-GB" i="1" dirty="0">
                <a:latin typeface="Times New Roman"/>
                <a:ea typeface="+mn-lt"/>
                <a:cs typeface="+mn-lt"/>
              </a:rPr>
              <a:t>-l-a              by    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otvet</a:t>
            </a:r>
            <a:r>
              <a:rPr lang="en-GB" i="1" dirty="0">
                <a:latin typeface="Times New Roman"/>
                <a:ea typeface="+mn-lt"/>
                <a:cs typeface="+mn-lt"/>
              </a:rPr>
              <a:t>,          to     Sara    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zna</a:t>
            </a:r>
            <a:r>
              <a:rPr lang="en-GB" i="1" dirty="0">
                <a:latin typeface="Times New Roman"/>
                <a:ea typeface="+mn-lt"/>
                <a:cs typeface="+mn-lt"/>
              </a:rPr>
              <a:t>-l-a              by  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otvet</a:t>
            </a:r>
            <a:r>
              <a:rPr lang="en-GB" i="1" dirty="0">
                <a:latin typeface="Times New Roman"/>
                <a:ea typeface="+mn-lt"/>
                <a:cs typeface="+mn-lt"/>
              </a:rPr>
              <a:t>.</a:t>
            </a:r>
            <a:endParaRPr lang="en-GB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latin typeface="Times New Roman"/>
                <a:ea typeface="+mn-lt"/>
                <a:cs typeface="+mn-lt"/>
              </a:rPr>
              <a:t>if        Mary       know-ᴘsᴛ-3ғsɢ  </a:t>
            </a:r>
            <a:r>
              <a:rPr lang="en-GB" dirty="0" err="1">
                <a:latin typeface="Times New Roman"/>
                <a:ea typeface="+mn-lt"/>
                <a:cs typeface="+mn-lt"/>
              </a:rPr>
              <a:t>bʏ</a:t>
            </a:r>
            <a:r>
              <a:rPr lang="en-GB" dirty="0">
                <a:latin typeface="Times New Roman"/>
                <a:ea typeface="+mn-lt"/>
                <a:cs typeface="+mn-lt"/>
              </a:rPr>
              <a:t>   answer.ᴀᴄᴄ then  Sara    know-ᴘsᴛ-3ғsɢ  </a:t>
            </a:r>
            <a:r>
              <a:rPr lang="en-GB" dirty="0" err="1">
                <a:latin typeface="Times New Roman"/>
                <a:ea typeface="+mn-lt"/>
                <a:cs typeface="+mn-lt"/>
              </a:rPr>
              <a:t>bʏ</a:t>
            </a:r>
            <a:r>
              <a:rPr lang="en-GB" dirty="0">
                <a:latin typeface="Times New Roman"/>
                <a:ea typeface="+mn-lt"/>
                <a:cs typeface="+mn-lt"/>
              </a:rPr>
              <a:t> answer.ᴀᴄᴄ</a:t>
            </a:r>
            <a:endParaRPr lang="en-GB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latin typeface="Times New Roman"/>
                <a:ea typeface="+mn-lt"/>
                <a:cs typeface="+mn-lt"/>
              </a:rPr>
              <a:t>'If Mary had known the answer, Sara would have known the answer.'</a:t>
            </a:r>
            <a:endParaRPr lang="en-GB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cs typeface="Calibri" panose="020F0502020204030204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CB87049-A404-8F75-6D78-B80ED7CF78CD}"/>
              </a:ext>
            </a:extLst>
          </p:cNvPr>
          <p:cNvSpPr/>
          <p:nvPr/>
        </p:nvSpPr>
        <p:spPr>
          <a:xfrm>
            <a:off x="4365583" y="3849546"/>
            <a:ext cx="588382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79E49B4-DDF4-27C5-D340-61CCD89AF9B9}"/>
              </a:ext>
            </a:extLst>
          </p:cNvPr>
          <p:cNvSpPr/>
          <p:nvPr/>
        </p:nvSpPr>
        <p:spPr>
          <a:xfrm>
            <a:off x="9767102" y="3849546"/>
            <a:ext cx="588382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602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A5EE0-1013-8773-C34A-59D52269E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Times New Roman"/>
                <a:cs typeface="Calibri Light"/>
              </a:rPr>
              <a:t>Present vs past X-marked conditionals in Russian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CA6A9-4038-13E2-F9D0-2E248E7ABA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en-GB" b="1" dirty="0">
                <a:latin typeface="Times New Roman"/>
                <a:ea typeface="+mn-lt"/>
                <a:cs typeface="+mn-lt"/>
              </a:rPr>
              <a:t>Present:</a:t>
            </a:r>
          </a:p>
          <a:p>
            <a:pPr marL="0" indent="0" algn="just">
              <a:buNone/>
            </a:pPr>
            <a:r>
              <a:rPr lang="en-GB" dirty="0">
                <a:latin typeface="Times New Roman"/>
                <a:ea typeface="+mn-lt"/>
                <a:cs typeface="+mn-lt"/>
              </a:rPr>
              <a:t>Esli Marija </a:t>
            </a:r>
            <a:r>
              <a:rPr lang="en-GB" dirty="0" err="1">
                <a:latin typeface="Times New Roman"/>
                <a:ea typeface="+mn-lt"/>
                <a:cs typeface="+mn-lt"/>
              </a:rPr>
              <a:t>znala</a:t>
            </a:r>
            <a:r>
              <a:rPr lang="en-GB" dirty="0">
                <a:latin typeface="Times New Roman"/>
                <a:ea typeface="+mn-lt"/>
                <a:cs typeface="+mn-lt"/>
              </a:rPr>
              <a:t> by </a:t>
            </a:r>
            <a:r>
              <a:rPr lang="en-GB" dirty="0" err="1">
                <a:latin typeface="Times New Roman"/>
                <a:ea typeface="+mn-lt"/>
                <a:cs typeface="+mn-lt"/>
              </a:rPr>
              <a:t>otvet</a:t>
            </a:r>
            <a:r>
              <a:rPr lang="en-GB" dirty="0">
                <a:latin typeface="Times New Roman"/>
                <a:ea typeface="+mn-lt"/>
                <a:cs typeface="+mn-lt"/>
              </a:rPr>
              <a:t> </a:t>
            </a:r>
            <a:r>
              <a:rPr lang="en-GB" dirty="0" err="1">
                <a:latin typeface="Times New Roman"/>
                <a:ea typeface="+mn-lt"/>
                <a:cs typeface="+mn-lt"/>
              </a:rPr>
              <a:t>sejčas</a:t>
            </a:r>
            <a:r>
              <a:rPr lang="en-GB" dirty="0">
                <a:latin typeface="Times New Roman"/>
                <a:ea typeface="+mn-lt"/>
                <a:cs typeface="+mn-lt"/>
              </a:rPr>
              <a:t>, to Sara </a:t>
            </a:r>
            <a:r>
              <a:rPr lang="en-GB" dirty="0" err="1">
                <a:latin typeface="Times New Roman"/>
                <a:ea typeface="+mn-lt"/>
                <a:cs typeface="+mn-lt"/>
              </a:rPr>
              <a:t>znala</a:t>
            </a:r>
            <a:r>
              <a:rPr lang="en-GB" dirty="0">
                <a:latin typeface="Times New Roman"/>
                <a:ea typeface="+mn-lt"/>
                <a:cs typeface="+mn-lt"/>
              </a:rPr>
              <a:t> by </a:t>
            </a:r>
            <a:r>
              <a:rPr lang="en-GB" dirty="0" err="1">
                <a:latin typeface="Times New Roman"/>
                <a:ea typeface="+mn-lt"/>
                <a:cs typeface="+mn-lt"/>
              </a:rPr>
              <a:t>otvet</a:t>
            </a:r>
            <a:r>
              <a:rPr lang="en-GB" dirty="0">
                <a:latin typeface="Times New Roman"/>
                <a:ea typeface="+mn-lt"/>
                <a:cs typeface="+mn-lt"/>
              </a:rPr>
              <a:t>.</a:t>
            </a:r>
            <a:endParaRPr lang="en-GB">
              <a:latin typeface="Times New Roman"/>
              <a:cs typeface="Calibri" panose="020F0502020204030204"/>
            </a:endParaRPr>
          </a:p>
          <a:p>
            <a:pPr marL="0" indent="0" algn="just">
              <a:buNone/>
            </a:pPr>
            <a:endParaRPr lang="en-GB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'If Mary knew the answer now, Sara would know the answer.'</a:t>
            </a:r>
            <a:br>
              <a:rPr lang="en-US" dirty="0"/>
            </a:br>
            <a:endParaRPr lang="en-US" dirty="0">
              <a:cs typeface="Calibri" panose="020F0502020204030204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61F344-1D66-4537-6880-525B1D94F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035" y="1748460"/>
            <a:ext cx="5181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 dirty="0">
                <a:latin typeface="Times New Roman"/>
                <a:cs typeface="Times New Roman"/>
              </a:rPr>
              <a:t>Past:</a:t>
            </a:r>
          </a:p>
          <a:p>
            <a:pPr marL="0" indent="0">
              <a:buNone/>
            </a:pPr>
            <a:r>
              <a:rPr lang="en-GB" dirty="0">
                <a:latin typeface="Times New Roman"/>
                <a:cs typeface="Times New Roman"/>
              </a:rPr>
              <a:t>Esli Marija </a:t>
            </a:r>
            <a:r>
              <a:rPr lang="en-GB" dirty="0" err="1">
                <a:latin typeface="Times New Roman"/>
                <a:cs typeface="Times New Roman"/>
              </a:rPr>
              <a:t>znala</a:t>
            </a:r>
            <a:r>
              <a:rPr lang="en-GB" dirty="0">
                <a:latin typeface="Times New Roman"/>
                <a:cs typeface="Times New Roman"/>
              </a:rPr>
              <a:t> by </a:t>
            </a:r>
            <a:r>
              <a:rPr lang="en-GB" dirty="0" err="1">
                <a:latin typeface="Times New Roman"/>
                <a:cs typeface="Times New Roman"/>
              </a:rPr>
              <a:t>otvet</a:t>
            </a:r>
            <a:r>
              <a:rPr lang="en-GB" dirty="0">
                <a:latin typeface="Times New Roman"/>
                <a:cs typeface="Times New Roman"/>
              </a:rPr>
              <a:t> </a:t>
            </a:r>
            <a:r>
              <a:rPr lang="en-GB" dirty="0" err="1">
                <a:latin typeface="Times New Roman"/>
                <a:cs typeface="Times New Roman"/>
              </a:rPr>
              <a:t>včera</a:t>
            </a:r>
            <a:r>
              <a:rPr lang="en-GB" dirty="0">
                <a:latin typeface="Times New Roman"/>
                <a:cs typeface="Times New Roman"/>
              </a:rPr>
              <a:t>, to Sara </a:t>
            </a:r>
            <a:r>
              <a:rPr lang="en-GB" dirty="0" err="1">
                <a:latin typeface="Times New Roman"/>
                <a:cs typeface="Times New Roman"/>
              </a:rPr>
              <a:t>znala</a:t>
            </a:r>
            <a:r>
              <a:rPr lang="en-GB" dirty="0">
                <a:latin typeface="Times New Roman"/>
                <a:cs typeface="Times New Roman"/>
              </a:rPr>
              <a:t> by </a:t>
            </a:r>
            <a:r>
              <a:rPr lang="en-GB" dirty="0" err="1">
                <a:latin typeface="Times New Roman"/>
                <a:cs typeface="Times New Roman"/>
              </a:rPr>
              <a:t>otvet</a:t>
            </a:r>
            <a:r>
              <a:rPr lang="en-GB" dirty="0">
                <a:latin typeface="Times New Roman"/>
                <a:cs typeface="Times New Roman"/>
              </a:rPr>
              <a:t>.</a:t>
            </a:r>
            <a:endParaRPr lang="en-US">
              <a:latin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n-GB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GB" dirty="0">
                <a:latin typeface="Times New Roman"/>
                <a:cs typeface="Times New Roman"/>
              </a:rPr>
              <a:t>'If Mary had known the answer yesterday, Sara would have known the answer.'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FD883B-BB5F-9CB5-9CC9-2C9D620EF9C5}"/>
              </a:ext>
            </a:extLst>
          </p:cNvPr>
          <p:cNvSpPr/>
          <p:nvPr/>
        </p:nvSpPr>
        <p:spPr>
          <a:xfrm>
            <a:off x="4886444" y="2393065"/>
            <a:ext cx="983850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CBB18A0-35A0-BD7C-99E2-E4C822C10AB3}"/>
              </a:ext>
            </a:extLst>
          </p:cNvPr>
          <p:cNvSpPr/>
          <p:nvPr/>
        </p:nvSpPr>
        <p:spPr>
          <a:xfrm>
            <a:off x="9931078" y="2277318"/>
            <a:ext cx="839166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9A1332B-B93C-47DD-A129-95E304B0DA6B}"/>
              </a:ext>
            </a:extLst>
          </p:cNvPr>
          <p:cNvSpPr/>
          <p:nvPr/>
        </p:nvSpPr>
        <p:spPr>
          <a:xfrm>
            <a:off x="4635660" y="3772381"/>
            <a:ext cx="646255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705A9D9-C200-BF9A-8ED6-05B7EC8564A2}"/>
              </a:ext>
            </a:extLst>
          </p:cNvPr>
          <p:cNvSpPr/>
          <p:nvPr/>
        </p:nvSpPr>
        <p:spPr>
          <a:xfrm>
            <a:off x="6169305" y="4090686"/>
            <a:ext cx="1398609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73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6B41-B0D7-348F-C6F7-6B3D6E78A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314" y="345834"/>
            <a:ext cx="10515600" cy="1325563"/>
          </a:xfrm>
        </p:spPr>
        <p:txBody>
          <a:bodyPr/>
          <a:lstStyle/>
          <a:p>
            <a:r>
              <a:rPr lang="en-GB" sz="3600" dirty="0">
                <a:latin typeface="Times New Roman"/>
                <a:cs typeface="Times New Roman"/>
              </a:rPr>
              <a:t>Russian conditionals with future time reference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64685-6E43-ECE6-2A46-BD51D34E9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314" y="1825625"/>
            <a:ext cx="11325826" cy="4351338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GB" b="1" dirty="0">
                <a:latin typeface="Times New Roman"/>
                <a:ea typeface="+mn-lt"/>
                <a:cs typeface="+mn-lt"/>
              </a:rPr>
              <a:t>O-marking:</a:t>
            </a:r>
            <a:endParaRPr lang="en-GB" b="1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i="1" dirty="0">
                <a:latin typeface="Times New Roman"/>
                <a:ea typeface="+mn-lt"/>
                <a:cs typeface="+mn-lt"/>
              </a:rPr>
              <a:t>Esli     Marija    u-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zna</a:t>
            </a:r>
            <a:r>
              <a:rPr lang="en-GB" i="1" dirty="0">
                <a:latin typeface="Times New Roman"/>
                <a:ea typeface="+mn-lt"/>
                <a:cs typeface="+mn-lt"/>
              </a:rPr>
              <a:t>-et              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otvet</a:t>
            </a:r>
            <a:r>
              <a:rPr lang="en-GB" i="1" dirty="0">
                <a:latin typeface="Times New Roman"/>
                <a:ea typeface="+mn-lt"/>
                <a:cs typeface="+mn-lt"/>
              </a:rPr>
              <a:t>,          to     Sara     u-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zna</a:t>
            </a:r>
            <a:r>
              <a:rPr lang="en-GB" i="1" dirty="0">
                <a:latin typeface="Times New Roman"/>
                <a:ea typeface="+mn-lt"/>
                <a:cs typeface="+mn-lt"/>
              </a:rPr>
              <a:t>-et                   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otvet</a:t>
            </a:r>
            <a:r>
              <a:rPr lang="en-GB" i="1" dirty="0">
                <a:latin typeface="Times New Roman"/>
                <a:ea typeface="+mn-lt"/>
                <a:cs typeface="+mn-lt"/>
              </a:rPr>
              <a:t>.</a:t>
            </a:r>
            <a:endParaRPr lang="en-GB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latin typeface="Times New Roman"/>
                <a:ea typeface="+mn-lt"/>
                <a:cs typeface="+mn-lt"/>
              </a:rPr>
              <a:t>if         Mary      ᴘғᴠ-know-ᴘʀs.3sɢ  answer.ᴀᴄᴄ then Sara  ᴘғᴠ-know-ᴘʀs.3sɢ   answer.ᴀᴄᴄ</a:t>
            </a:r>
            <a:endParaRPr lang="en-GB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latin typeface="Times New Roman"/>
                <a:ea typeface="+mn-lt"/>
                <a:cs typeface="+mn-lt"/>
              </a:rPr>
              <a:t>'If Mary knows the answer, Sara will know the answer.'</a:t>
            </a:r>
            <a:endParaRPr lang="en-GB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b="1" dirty="0">
                <a:latin typeface="Times New Roman"/>
                <a:ea typeface="+mn-lt"/>
                <a:cs typeface="+mn-lt"/>
              </a:rPr>
              <a:t>X-marking:</a:t>
            </a:r>
            <a:endParaRPr lang="en-GB" b="1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i="1" dirty="0">
                <a:latin typeface="Times New Roman"/>
                <a:ea typeface="+mn-lt"/>
                <a:cs typeface="+mn-lt"/>
              </a:rPr>
              <a:t>Esli  Marija  u-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zna</a:t>
            </a:r>
            <a:r>
              <a:rPr lang="en-GB" i="1" dirty="0">
                <a:latin typeface="Times New Roman"/>
                <a:ea typeface="+mn-lt"/>
                <a:cs typeface="+mn-lt"/>
              </a:rPr>
              <a:t>-l-a               by  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otvet</a:t>
            </a:r>
            <a:r>
              <a:rPr lang="en-GB" i="1" dirty="0">
                <a:latin typeface="Times New Roman"/>
                <a:ea typeface="+mn-lt"/>
                <a:cs typeface="+mn-lt"/>
              </a:rPr>
              <a:t>,           to    Sara  u-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zna</a:t>
            </a:r>
            <a:r>
              <a:rPr lang="en-GB" i="1" dirty="0">
                <a:latin typeface="Times New Roman"/>
                <a:ea typeface="+mn-lt"/>
                <a:cs typeface="+mn-lt"/>
              </a:rPr>
              <a:t>-l-a              by 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otvet</a:t>
            </a:r>
            <a:r>
              <a:rPr lang="en-GB" i="1" dirty="0">
                <a:latin typeface="Times New Roman"/>
                <a:ea typeface="+mn-lt"/>
                <a:cs typeface="+mn-lt"/>
              </a:rPr>
              <a:t>.</a:t>
            </a:r>
            <a:endParaRPr lang="en-GB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latin typeface="Times New Roman"/>
                <a:ea typeface="+mn-lt"/>
                <a:cs typeface="+mn-lt"/>
              </a:rPr>
              <a:t>if     Mary     ᴘғᴠ-know-ᴘsᴛ.3sɢ </a:t>
            </a:r>
            <a:r>
              <a:rPr lang="en-GB" dirty="0" err="1">
                <a:latin typeface="Times New Roman"/>
                <a:ea typeface="+mn-lt"/>
                <a:cs typeface="+mn-lt"/>
              </a:rPr>
              <a:t>bʏ</a:t>
            </a:r>
            <a:r>
              <a:rPr lang="en-GB" dirty="0">
                <a:latin typeface="Times New Roman"/>
                <a:ea typeface="+mn-lt"/>
                <a:cs typeface="+mn-lt"/>
              </a:rPr>
              <a:t>  answer.ᴀᴄᴄ then Sara  ᴘғᴠ-know-ᴘsᴛ.3sɢ </a:t>
            </a:r>
            <a:r>
              <a:rPr lang="en-GB" dirty="0" err="1">
                <a:latin typeface="Times New Roman"/>
                <a:ea typeface="+mn-lt"/>
                <a:cs typeface="+mn-lt"/>
              </a:rPr>
              <a:t>bʏ</a:t>
            </a:r>
            <a:r>
              <a:rPr lang="en-GB" dirty="0">
                <a:latin typeface="Times New Roman"/>
                <a:ea typeface="+mn-lt"/>
                <a:cs typeface="+mn-lt"/>
              </a:rPr>
              <a:t> answer.ᴀᴄᴄ</a:t>
            </a:r>
            <a:endParaRPr lang="en-GB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latin typeface="Times New Roman"/>
                <a:ea typeface="+mn-lt"/>
                <a:cs typeface="+mn-lt"/>
              </a:rPr>
              <a:t>'If Mary had known the answer (in future), Sara would have known the answer.'</a:t>
            </a:r>
            <a:endParaRPr lang="en-GB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cs typeface="Calibri" panose="020F050202020403020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6F9D946-3192-56E7-E52D-889E9B5D6AF5}"/>
              </a:ext>
            </a:extLst>
          </p:cNvPr>
          <p:cNvSpPr/>
          <p:nvPr/>
        </p:nvSpPr>
        <p:spPr>
          <a:xfrm>
            <a:off x="4346292" y="3839900"/>
            <a:ext cx="501572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CEEC850-6436-585D-3598-7B30F6079715}"/>
              </a:ext>
            </a:extLst>
          </p:cNvPr>
          <p:cNvSpPr/>
          <p:nvPr/>
        </p:nvSpPr>
        <p:spPr>
          <a:xfrm>
            <a:off x="2918748" y="3897773"/>
            <a:ext cx="192914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84E7749-A79F-EB91-9990-77249454CD78}"/>
              </a:ext>
            </a:extLst>
          </p:cNvPr>
          <p:cNvSpPr/>
          <p:nvPr/>
        </p:nvSpPr>
        <p:spPr>
          <a:xfrm>
            <a:off x="9728519" y="3839900"/>
            <a:ext cx="453345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0342469-73ED-10A3-F740-CA72E8775AD0}"/>
              </a:ext>
            </a:extLst>
          </p:cNvPr>
          <p:cNvSpPr/>
          <p:nvPr/>
        </p:nvSpPr>
        <p:spPr>
          <a:xfrm>
            <a:off x="8397432" y="3839900"/>
            <a:ext cx="212205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930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46545-FAD6-E2DC-D82A-BFBF56AD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Times New Roman"/>
                <a:cs typeface="Times New Roman"/>
              </a:rPr>
              <a:t>Russian desires: wants vs wishes</a:t>
            </a:r>
            <a:endParaRPr lang="en-US" sz="3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E0A7DB-5E3C-147D-592E-3FACD8FF88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Times New Roman"/>
                <a:cs typeface="Calibri"/>
              </a:rPr>
              <a:t>O-marking</a:t>
            </a:r>
            <a:endParaRPr lang="en-GB" dirty="0">
              <a:latin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4B8D1-A037-609E-4696-67B1F5A648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endParaRPr lang="en-GB" sz="2400" dirty="0">
              <a:latin typeface="Times New Roman"/>
              <a:cs typeface="Calibri" panose="020F0502020204030204"/>
            </a:endParaRPr>
          </a:p>
          <a:p>
            <a:pPr marL="0" indent="0" algn="just">
              <a:buNone/>
            </a:pPr>
            <a:r>
              <a:rPr lang="en-GB" sz="2400" i="1" dirty="0">
                <a:latin typeface="Times New Roman"/>
                <a:ea typeface="+mn-lt"/>
                <a:cs typeface="+mn-lt"/>
              </a:rPr>
              <a:t>Ja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ho-ču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znat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ʹ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otvet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.</a:t>
            </a:r>
            <a:r>
              <a:rPr lang="en-GB" sz="2400" dirty="0">
                <a:latin typeface="Times New Roman"/>
                <a:ea typeface="+mn-lt"/>
                <a:cs typeface="+mn-lt"/>
              </a:rPr>
              <a:t> </a:t>
            </a:r>
            <a:endParaRPr lang="en-GB" sz="2400">
              <a:latin typeface="Times New Roman"/>
              <a:cs typeface="Calibri"/>
            </a:endParaRPr>
          </a:p>
          <a:p>
            <a:pPr marL="0" indent="0" algn="just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I       want-1sɢ   </a:t>
            </a:r>
            <a:r>
              <a:rPr lang="en-GB" sz="2400" dirty="0" err="1">
                <a:latin typeface="Times New Roman"/>
                <a:ea typeface="+mn-lt"/>
                <a:cs typeface="+mn-lt"/>
              </a:rPr>
              <a:t>know.ɪɴғ</a:t>
            </a:r>
            <a:r>
              <a:rPr lang="en-GB" sz="2400" dirty="0">
                <a:latin typeface="Times New Roman"/>
                <a:ea typeface="+mn-lt"/>
                <a:cs typeface="+mn-lt"/>
              </a:rPr>
              <a:t> answer.ᴀᴄᴄ</a:t>
            </a:r>
            <a:endParaRPr lang="en-GB" sz="2400" dirty="0">
              <a:latin typeface="Times New Roman"/>
              <a:cs typeface="Calibri" panose="020F0502020204030204"/>
            </a:endParaRPr>
          </a:p>
          <a:p>
            <a:pPr marL="0" indent="0" algn="just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‘I want to know the answer.’</a:t>
            </a:r>
            <a:endParaRPr lang="en-GB" sz="2400" dirty="0">
              <a:latin typeface="Times New Roman"/>
              <a:cs typeface="Calibri" panose="020F0502020204030204"/>
            </a:endParaRPr>
          </a:p>
          <a:p>
            <a:pPr marL="0" indent="0" algn="just">
              <a:buNone/>
            </a:pPr>
            <a:r>
              <a:rPr lang="en-GB" dirty="0">
                <a:ea typeface="+mn-lt"/>
                <a:cs typeface="+mn-lt"/>
              </a:rPr>
              <a:t>         </a:t>
            </a:r>
            <a:endParaRPr lang="en-GB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57CEDB-0E90-087C-894A-A3E39741DB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>
                <a:latin typeface="Times New Roman"/>
                <a:cs typeface="Calibri"/>
              </a:rPr>
              <a:t>X-marking</a:t>
            </a:r>
            <a:endParaRPr lang="en-GB" dirty="0">
              <a:latin typeface="Times New Roman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B36A2A-6235-A798-62C5-D21B237915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761922" cy="36845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endParaRPr lang="en-GB" sz="2400" dirty="0">
              <a:latin typeface="Times New Roman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2400" i="1" dirty="0">
                <a:latin typeface="Times New Roman"/>
                <a:cs typeface="Calibri"/>
              </a:rPr>
              <a:t>Ja </a:t>
            </a:r>
            <a:r>
              <a:rPr lang="en-GB" sz="2400" i="1" dirty="0" err="1">
                <a:latin typeface="Times New Roman"/>
                <a:cs typeface="Calibri"/>
              </a:rPr>
              <a:t>hote</a:t>
            </a:r>
            <a:r>
              <a:rPr lang="en-GB" sz="2400" i="1" dirty="0">
                <a:latin typeface="Times New Roman"/>
                <a:cs typeface="Calibri"/>
              </a:rPr>
              <a:t>-l-a         by    </a:t>
            </a:r>
            <a:r>
              <a:rPr lang="en-GB" sz="2400" i="1" dirty="0" err="1">
                <a:latin typeface="Times New Roman"/>
                <a:cs typeface="Calibri"/>
              </a:rPr>
              <a:t>znat</a:t>
            </a:r>
            <a:r>
              <a:rPr lang="en-GB" sz="2400" i="1" dirty="0">
                <a:latin typeface="Times New Roman"/>
                <a:cs typeface="Calibri"/>
              </a:rPr>
              <a:t>ʹ        </a:t>
            </a:r>
            <a:r>
              <a:rPr lang="en-GB" sz="2400" i="1" dirty="0" err="1">
                <a:latin typeface="Times New Roman"/>
                <a:cs typeface="Calibri"/>
              </a:rPr>
              <a:t>otvet</a:t>
            </a:r>
            <a:r>
              <a:rPr lang="en-GB" sz="2400" i="1" dirty="0">
                <a:latin typeface="Times New Roman"/>
                <a:cs typeface="Calibri"/>
              </a:rPr>
              <a:t>.</a:t>
            </a:r>
            <a:endParaRPr lang="en-GB" sz="2400" dirty="0">
              <a:latin typeface="Times New Roman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cs typeface="Calibri"/>
              </a:rPr>
              <a:t>I   want-ᴘsᴛ-1sɢ </a:t>
            </a:r>
            <a:r>
              <a:rPr lang="en-GB" sz="2400" dirty="0" err="1">
                <a:latin typeface="Times New Roman"/>
                <a:cs typeface="Calibri"/>
              </a:rPr>
              <a:t>bʏ</a:t>
            </a:r>
            <a:r>
              <a:rPr lang="en-GB" sz="2400" dirty="0">
                <a:latin typeface="Times New Roman"/>
                <a:cs typeface="Calibri"/>
              </a:rPr>
              <a:t>   </a:t>
            </a:r>
            <a:r>
              <a:rPr lang="en-GB" sz="2400" dirty="0" err="1">
                <a:latin typeface="Times New Roman"/>
                <a:cs typeface="Calibri"/>
              </a:rPr>
              <a:t>know.ɪɴғ</a:t>
            </a:r>
            <a:r>
              <a:rPr lang="en-GB" sz="2400" dirty="0">
                <a:latin typeface="Times New Roman"/>
                <a:cs typeface="Calibri"/>
              </a:rPr>
              <a:t> answer.ᴀᴄᴄ</a:t>
            </a:r>
            <a:endParaRPr lang="en-GB" sz="2400" dirty="0">
              <a:latin typeface="Times New Roman"/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en-GB" sz="2400" dirty="0">
                <a:latin typeface="Times New Roman"/>
                <a:cs typeface="Calibri"/>
              </a:rPr>
              <a:t>‘I wish I knew the answer.’</a:t>
            </a:r>
            <a:endParaRPr lang="en-GB" dirty="0">
              <a:latin typeface="Times New Roman"/>
              <a:ea typeface="+mn-lt"/>
              <a:cs typeface="+mn-lt"/>
            </a:endParaRPr>
          </a:p>
          <a:p>
            <a:pPr marL="0" indent="0">
              <a:buNone/>
            </a:pPr>
            <a:br>
              <a:rPr lang="en-US" dirty="0">
                <a:ea typeface="+mn-lt"/>
                <a:cs typeface="+mn-lt"/>
              </a:rPr>
            </a:br>
            <a:endParaRPr lang="en-US" dirty="0">
              <a:ea typeface="+mn-lt"/>
              <a:cs typeface="+mn-lt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159CF06-4B79-148C-211A-CC107E1F84EF}"/>
              </a:ext>
            </a:extLst>
          </p:cNvPr>
          <p:cNvSpPr/>
          <p:nvPr/>
        </p:nvSpPr>
        <p:spPr>
          <a:xfrm>
            <a:off x="8098419" y="2942862"/>
            <a:ext cx="588382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DFEED8F-2BA5-0AB1-5D64-BC352DFAA294}"/>
              </a:ext>
            </a:extLst>
          </p:cNvPr>
          <p:cNvSpPr/>
          <p:nvPr/>
        </p:nvSpPr>
        <p:spPr>
          <a:xfrm>
            <a:off x="7191735" y="2942862"/>
            <a:ext cx="231496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056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534DF-D982-B5D2-CE90-F7633964F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795" y="316897"/>
            <a:ext cx="10515600" cy="1325563"/>
          </a:xfrm>
        </p:spPr>
        <p:txBody>
          <a:bodyPr/>
          <a:lstStyle/>
          <a:p>
            <a:r>
              <a:rPr lang="en-GB" sz="3600" dirty="0">
                <a:latin typeface="Times New Roman"/>
                <a:cs typeface="Times New Roman"/>
              </a:rPr>
              <a:t>Polish conditionals with present time reference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AF218-A79D-9401-9AEE-75B9D73B2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95" y="1825625"/>
            <a:ext cx="11422283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just">
              <a:buNone/>
            </a:pPr>
            <a:r>
              <a:rPr lang="en-GB" sz="2400" b="1" dirty="0">
                <a:latin typeface="Times New Roman"/>
                <a:ea typeface="+mn-lt"/>
                <a:cs typeface="+mn-lt"/>
              </a:rPr>
              <a:t>O-marking:</a:t>
            </a:r>
            <a:endParaRPr lang="en-GB" sz="2400" b="1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i="1" dirty="0" err="1">
                <a:latin typeface="Times New Roman"/>
                <a:ea typeface="+mn-lt"/>
                <a:cs typeface="+mn-lt"/>
              </a:rPr>
              <a:t>Jeśli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       Maria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zna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         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odpowiedź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,      to      Sara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zna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         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odpowiedź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. 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if            Mary      know.ᴘʀs.3sɢ  answer.ᴀᴄᴄ      then   Sara      know.ᴘʀs.3sɢ  answer.ᴀᴄᴄ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'If Mary knows the answer, Sara knows the answer.'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b="1" dirty="0">
                <a:latin typeface="Times New Roman"/>
                <a:ea typeface="+mn-lt"/>
                <a:cs typeface="+mn-lt"/>
              </a:rPr>
              <a:t>X-marking:</a:t>
            </a:r>
            <a:endParaRPr lang="en-GB" sz="2400" b="1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i="1" dirty="0" err="1">
                <a:latin typeface="Times New Roman"/>
                <a:ea typeface="+mn-lt"/>
                <a:cs typeface="+mn-lt"/>
              </a:rPr>
              <a:t>Gdy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-by  Maria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zna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-ł-a     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odpowiedź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,    to-by       Sara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zna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-ł-a      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odpowiedź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.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if-</a:t>
            </a:r>
            <a:r>
              <a:rPr lang="en-GB" sz="2400" dirty="0" err="1">
                <a:latin typeface="Times New Roman"/>
                <a:ea typeface="+mn-lt"/>
                <a:cs typeface="+mn-lt"/>
              </a:rPr>
              <a:t>bʏ</a:t>
            </a:r>
            <a:r>
              <a:rPr lang="en-GB" sz="2400" dirty="0">
                <a:latin typeface="Times New Roman"/>
                <a:ea typeface="+mn-lt"/>
                <a:cs typeface="+mn-lt"/>
              </a:rPr>
              <a:t>     Mary     know-ᴘsᴛ-3ғsɢ  answer.ᴀᴄᴄ    then-</a:t>
            </a:r>
            <a:r>
              <a:rPr lang="en-GB" sz="2400" dirty="0" err="1">
                <a:latin typeface="Times New Roman"/>
                <a:ea typeface="+mn-lt"/>
                <a:cs typeface="+mn-lt"/>
              </a:rPr>
              <a:t>bʏ</a:t>
            </a:r>
            <a:r>
              <a:rPr lang="en-GB" sz="2400" dirty="0">
                <a:latin typeface="Times New Roman"/>
                <a:ea typeface="+mn-lt"/>
                <a:cs typeface="+mn-lt"/>
              </a:rPr>
              <a:t>   Sara      know-ᴘsᴛ-3ғsɢ   answer.ᴀᴄᴄ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'If Mary knew the answer, Sara would know the answer.'</a:t>
            </a:r>
            <a:endParaRPr lang="en-GB" sz="24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cs typeface="Calibri" panose="020F050202020403020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06746A9-0C25-413C-8279-D938F8DACA9A}"/>
              </a:ext>
            </a:extLst>
          </p:cNvPr>
          <p:cNvSpPr/>
          <p:nvPr/>
        </p:nvSpPr>
        <p:spPr>
          <a:xfrm>
            <a:off x="3005558" y="3849546"/>
            <a:ext cx="231496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3CB6F64-3333-2F74-9EAA-D76129F61CCD}"/>
              </a:ext>
            </a:extLst>
          </p:cNvPr>
          <p:cNvSpPr/>
          <p:nvPr/>
        </p:nvSpPr>
        <p:spPr>
          <a:xfrm>
            <a:off x="1066799" y="3888128"/>
            <a:ext cx="356889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2BCFAE8-D400-1A29-8531-C8C98A9D23C3}"/>
              </a:ext>
            </a:extLst>
          </p:cNvPr>
          <p:cNvSpPr/>
          <p:nvPr/>
        </p:nvSpPr>
        <p:spPr>
          <a:xfrm>
            <a:off x="6458672" y="3849545"/>
            <a:ext cx="424408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AD62989-487C-D47A-2F96-5AA0ED92596A}"/>
              </a:ext>
            </a:extLst>
          </p:cNvPr>
          <p:cNvSpPr/>
          <p:nvPr/>
        </p:nvSpPr>
        <p:spPr>
          <a:xfrm>
            <a:off x="8821837" y="3849546"/>
            <a:ext cx="231496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437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97B4C-0A55-F667-59A7-1C293C741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858" y="394062"/>
            <a:ext cx="10515600" cy="1325563"/>
          </a:xfrm>
        </p:spPr>
        <p:txBody>
          <a:bodyPr/>
          <a:lstStyle/>
          <a:p>
            <a:r>
              <a:rPr lang="en-GB" sz="3600" dirty="0">
                <a:latin typeface="Times New Roman"/>
                <a:cs typeface="Times New Roman"/>
              </a:rPr>
              <a:t>Polish conditionals with past time reference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78296-85E8-735D-E971-F9F432BB2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859" y="1825625"/>
            <a:ext cx="11402991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>
                <a:latin typeface="Times New Roman"/>
                <a:ea typeface="+mn-lt"/>
                <a:cs typeface="+mn-lt"/>
              </a:rPr>
              <a:t>O-marking:</a:t>
            </a:r>
            <a:endParaRPr lang="en-GB" sz="2400" b="1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i="1" dirty="0" err="1">
                <a:latin typeface="Times New Roman"/>
                <a:ea typeface="+mn-lt"/>
                <a:cs typeface="+mn-lt"/>
              </a:rPr>
              <a:t>Jeśli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    Mary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zna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-ł-a       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odpowiedź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,     to      Sara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zna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-ł-a        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odpowiedź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.</a:t>
            </a:r>
            <a:endParaRPr lang="en-GB" sz="2400" i="1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if        Mary   know-ᴘsᴛ-3ғsɢ    answer.ᴀᴄᴄ      then   Sara     know-ᴘsᴛ-3ғsɢ    answer.ᴀᴄᴄ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'If Mary knew the answer, Sara knew the answer.'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b="1" dirty="0">
                <a:latin typeface="Times New Roman"/>
                <a:ea typeface="+mn-lt"/>
                <a:cs typeface="+mn-lt"/>
              </a:rPr>
              <a:t>X-marking:</a:t>
            </a:r>
            <a:endParaRPr lang="en-GB" sz="2400" b="1">
              <a:latin typeface="Times New Roman"/>
              <a:cs typeface="Calibri" panose="020F0502020204030204"/>
            </a:endParaRPr>
          </a:p>
          <a:p>
            <a:pPr marL="0" indent="0" algn="just">
              <a:buNone/>
            </a:pPr>
            <a:r>
              <a:rPr lang="en-GB" sz="2400" i="1" dirty="0" err="1">
                <a:latin typeface="Times New Roman"/>
                <a:ea typeface="+mn-lt"/>
                <a:cs typeface="+mn-lt"/>
              </a:rPr>
              <a:t>Gdy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-by Maria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zna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-ł-a     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odpowiedź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,     to-by       Sara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zna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-ł-a     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odpowiedź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.</a:t>
            </a:r>
            <a:endParaRPr lang="en-GB" sz="2400" i="1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if-by     Mary  know-ᴘsᴛ-3ғsɢ  answer.ᴀᴄᴄ     then-by   Sara      know-ᴘsᴛ-3ғsɢ  answer.ᴀᴄᴄ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'If Mary had known the answer, Sara would have known the answer.'</a:t>
            </a:r>
            <a:endParaRPr lang="en-GB" sz="24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cs typeface="Calibri" panose="020F050202020403020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08066A8-930E-88BB-3275-3679719C7978}"/>
              </a:ext>
            </a:extLst>
          </p:cNvPr>
          <p:cNvSpPr/>
          <p:nvPr/>
        </p:nvSpPr>
        <p:spPr>
          <a:xfrm>
            <a:off x="1057153" y="3849546"/>
            <a:ext cx="395471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AD696EC-F8BF-42E1-FA22-2FB3031C9875}"/>
              </a:ext>
            </a:extLst>
          </p:cNvPr>
          <p:cNvSpPr/>
          <p:nvPr/>
        </p:nvSpPr>
        <p:spPr>
          <a:xfrm>
            <a:off x="6304343" y="3849545"/>
            <a:ext cx="443699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49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A4DCE-FDF5-9CDB-7496-4488F2C6E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latin typeface="Times New Roman"/>
                <a:cs typeface="Times New Roman"/>
              </a:rPr>
              <a:t>Temporal adverb vs </a:t>
            </a:r>
            <a:r>
              <a:rPr lang="en-GB" sz="3600" dirty="0" err="1">
                <a:latin typeface="Times New Roman"/>
                <a:cs typeface="Times New Roman"/>
              </a:rPr>
              <a:t>plusquamperfect</a:t>
            </a:r>
            <a:r>
              <a:rPr lang="en-GB" sz="3600" dirty="0">
                <a:latin typeface="Times New Roman"/>
                <a:cs typeface="Times New Roman"/>
              </a:rPr>
              <a:t> 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8E13005-2510-1DCD-9A6D-24C4D71DFD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Times New Roman"/>
                <a:cs typeface="Calibri"/>
              </a:rPr>
              <a:t>Temporal adverb</a:t>
            </a:r>
            <a:endParaRPr lang="en-GB" dirty="0">
              <a:latin typeface="Times New Roman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F54F44-7E13-61D9-2E89-E87A1868E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41572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“</a:t>
            </a:r>
            <a:r>
              <a:rPr lang="en-GB" sz="2400" dirty="0" err="1">
                <a:latin typeface="Times New Roman"/>
                <a:ea typeface="+mn-lt"/>
                <a:cs typeface="+mn-lt"/>
              </a:rPr>
              <a:t>Jeślibyś</a:t>
            </a:r>
            <a:r>
              <a:rPr lang="en-GB" sz="2400" dirty="0">
                <a:latin typeface="Times New Roman"/>
                <a:ea typeface="+mn-lt"/>
                <a:cs typeface="+mn-lt"/>
              </a:rPr>
              <a:t> </a:t>
            </a:r>
            <a:r>
              <a:rPr lang="en-GB" sz="2400" b="1" dirty="0" err="1">
                <a:latin typeface="Times New Roman"/>
                <a:ea typeface="+mn-lt"/>
                <a:cs typeface="+mn-lt"/>
              </a:rPr>
              <a:t>wcześniej</a:t>
            </a:r>
            <a:r>
              <a:rPr lang="en-GB" sz="2400" dirty="0">
                <a:latin typeface="Times New Roman"/>
                <a:ea typeface="+mn-lt"/>
                <a:cs typeface="+mn-lt"/>
              </a:rPr>
              <a:t> </a:t>
            </a:r>
            <a:r>
              <a:rPr lang="en-GB" sz="2400" dirty="0" err="1">
                <a:latin typeface="Times New Roman"/>
                <a:ea typeface="+mn-lt"/>
                <a:cs typeface="+mn-lt"/>
              </a:rPr>
              <a:t>uczył</a:t>
            </a:r>
            <a:r>
              <a:rPr lang="en-GB" sz="2400" dirty="0">
                <a:latin typeface="Times New Roman"/>
                <a:ea typeface="+mn-lt"/>
                <a:cs typeface="+mn-lt"/>
              </a:rPr>
              <a:t> </a:t>
            </a:r>
            <a:r>
              <a:rPr lang="en-GB" sz="24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GB" sz="2400" dirty="0">
                <a:latin typeface="Times New Roman"/>
                <a:ea typeface="+mn-lt"/>
                <a:cs typeface="+mn-lt"/>
              </a:rPr>
              <a:t> </a:t>
            </a:r>
            <a:r>
              <a:rPr lang="en-GB" sz="2400" dirty="0" err="1">
                <a:latin typeface="Times New Roman"/>
                <a:ea typeface="+mn-lt"/>
                <a:cs typeface="+mn-lt"/>
              </a:rPr>
              <a:t>systematycznie</a:t>
            </a:r>
            <a:r>
              <a:rPr lang="en-GB" sz="2400" dirty="0">
                <a:latin typeface="Times New Roman"/>
                <a:ea typeface="+mn-lt"/>
                <a:cs typeface="+mn-lt"/>
              </a:rPr>
              <a:t>, to </a:t>
            </a:r>
            <a:r>
              <a:rPr lang="en-GB" sz="2400" dirty="0" err="1">
                <a:latin typeface="Times New Roman"/>
                <a:ea typeface="+mn-lt"/>
                <a:cs typeface="+mn-lt"/>
              </a:rPr>
              <a:t>zdałbyś</a:t>
            </a:r>
            <a:r>
              <a:rPr lang="en-GB" sz="2400" dirty="0">
                <a:latin typeface="Times New Roman"/>
                <a:ea typeface="+mn-lt"/>
                <a:cs typeface="+mn-lt"/>
              </a:rPr>
              <a:t> </a:t>
            </a:r>
            <a:r>
              <a:rPr lang="en-GB" sz="2400" dirty="0" err="1">
                <a:latin typeface="Times New Roman"/>
                <a:ea typeface="+mn-lt"/>
                <a:cs typeface="+mn-lt"/>
              </a:rPr>
              <a:t>jutro</a:t>
            </a:r>
            <a:r>
              <a:rPr lang="en-GB" sz="2400" dirty="0">
                <a:latin typeface="Times New Roman"/>
                <a:ea typeface="+mn-lt"/>
                <a:cs typeface="+mn-lt"/>
              </a:rPr>
              <a:t> ten </a:t>
            </a:r>
            <a:r>
              <a:rPr lang="en-GB" sz="2400" dirty="0" err="1">
                <a:latin typeface="Times New Roman"/>
                <a:ea typeface="+mn-lt"/>
                <a:cs typeface="+mn-lt"/>
              </a:rPr>
              <a:t>egzamin</a:t>
            </a:r>
            <a:r>
              <a:rPr lang="en-GB" sz="2400" dirty="0">
                <a:latin typeface="Times New Roman"/>
                <a:ea typeface="+mn-lt"/>
                <a:cs typeface="+mn-lt"/>
              </a:rPr>
              <a:t>.” (Polańska, 2006: 25) </a:t>
            </a:r>
            <a:r>
              <a:rPr lang="en-GB" dirty="0">
                <a:ea typeface="+mn-lt"/>
                <a:cs typeface="+mn-lt"/>
              </a:rPr>
              <a:t> 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>
              <a:cs typeface="Calibri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E28FB3F-34E5-ED16-5F02-F15BFB0A4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err="1">
                <a:latin typeface="Times New Roman"/>
                <a:cs typeface="Times New Roman"/>
              </a:rPr>
              <a:t>Czas</a:t>
            </a:r>
            <a:r>
              <a:rPr lang="en-GB" dirty="0">
                <a:latin typeface="Times New Roman"/>
                <a:cs typeface="Times New Roman"/>
              </a:rPr>
              <a:t> </a:t>
            </a:r>
            <a:r>
              <a:rPr lang="en-GB" dirty="0" err="1">
                <a:latin typeface="Times New Roman"/>
                <a:cs typeface="Times New Roman"/>
              </a:rPr>
              <a:t>zaprzeszły</a:t>
            </a:r>
            <a:r>
              <a:rPr lang="en-GB" dirty="0">
                <a:latin typeface="Times New Roman"/>
                <a:cs typeface="Times New Roman"/>
              </a:rPr>
              <a:t> (</a:t>
            </a:r>
            <a:r>
              <a:rPr lang="en-GB" dirty="0" err="1">
                <a:latin typeface="Times New Roman"/>
                <a:cs typeface="Times New Roman"/>
              </a:rPr>
              <a:t>plusquamperfectum</a:t>
            </a:r>
            <a:r>
              <a:rPr lang="en-GB" dirty="0">
                <a:latin typeface="Times New Roman"/>
                <a:cs typeface="Times New Roman"/>
              </a:rPr>
              <a:t>)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79B54CE-8B00-21CC-3EEA-0161CFF84E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7940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Times New Roman"/>
                <a:cs typeface="Calibri"/>
              </a:rPr>
              <a:t> “</a:t>
            </a:r>
            <a:r>
              <a:rPr lang="en-GB" sz="2400" dirty="0" err="1">
                <a:latin typeface="Times New Roman"/>
                <a:cs typeface="Calibri"/>
              </a:rPr>
              <a:t>Jeślibyś</a:t>
            </a:r>
            <a:r>
              <a:rPr lang="en-GB" sz="2400" dirty="0">
                <a:latin typeface="Times New Roman"/>
                <a:cs typeface="Calibri"/>
              </a:rPr>
              <a:t> </a:t>
            </a:r>
            <a:r>
              <a:rPr lang="en-GB" sz="2400" b="1" dirty="0" err="1">
                <a:latin typeface="Times New Roman"/>
                <a:cs typeface="Calibri"/>
              </a:rPr>
              <a:t>był</a:t>
            </a:r>
            <a:r>
              <a:rPr lang="en-GB" sz="2400" dirty="0">
                <a:latin typeface="Times New Roman"/>
                <a:cs typeface="Calibri"/>
              </a:rPr>
              <a:t> </a:t>
            </a:r>
            <a:r>
              <a:rPr lang="en-GB" sz="2400" dirty="0" err="1">
                <a:latin typeface="Times New Roman"/>
                <a:cs typeface="Calibri"/>
              </a:rPr>
              <a:t>się</a:t>
            </a:r>
            <a:r>
              <a:rPr lang="en-GB" sz="2400" dirty="0">
                <a:latin typeface="Times New Roman"/>
                <a:cs typeface="Calibri"/>
              </a:rPr>
              <a:t> </a:t>
            </a:r>
            <a:r>
              <a:rPr lang="en-GB" sz="2400" dirty="0" err="1">
                <a:latin typeface="Times New Roman"/>
                <a:cs typeface="Calibri"/>
              </a:rPr>
              <a:t>uczył</a:t>
            </a:r>
            <a:r>
              <a:rPr lang="en-GB" sz="2400" dirty="0">
                <a:latin typeface="Times New Roman"/>
                <a:cs typeface="Calibri"/>
              </a:rPr>
              <a:t> </a:t>
            </a:r>
            <a:r>
              <a:rPr lang="en-GB" sz="2400" dirty="0" err="1">
                <a:latin typeface="Times New Roman"/>
                <a:cs typeface="Calibri"/>
              </a:rPr>
              <a:t>systematycznie</a:t>
            </a:r>
            <a:r>
              <a:rPr lang="en-GB" sz="2400" dirty="0">
                <a:latin typeface="Times New Roman"/>
                <a:cs typeface="Calibri"/>
              </a:rPr>
              <a:t>, to </a:t>
            </a:r>
            <a:r>
              <a:rPr lang="en-GB" sz="2400" dirty="0" err="1">
                <a:latin typeface="Times New Roman"/>
                <a:cs typeface="Calibri"/>
              </a:rPr>
              <a:t>zdałbyś</a:t>
            </a:r>
            <a:r>
              <a:rPr lang="en-GB" sz="2400" dirty="0">
                <a:latin typeface="Times New Roman"/>
                <a:cs typeface="Calibri"/>
              </a:rPr>
              <a:t> </a:t>
            </a:r>
            <a:r>
              <a:rPr lang="en-GB" sz="2400" dirty="0" err="1">
                <a:latin typeface="Times New Roman"/>
                <a:cs typeface="Calibri"/>
              </a:rPr>
              <a:t>jutro</a:t>
            </a:r>
            <a:r>
              <a:rPr lang="en-GB" sz="2400" dirty="0">
                <a:latin typeface="Times New Roman"/>
                <a:cs typeface="Calibri"/>
              </a:rPr>
              <a:t> ten </a:t>
            </a:r>
            <a:r>
              <a:rPr lang="en-GB" sz="2400" dirty="0" err="1">
                <a:latin typeface="Times New Roman"/>
                <a:cs typeface="Calibri"/>
              </a:rPr>
              <a:t>egzamin</a:t>
            </a:r>
            <a:r>
              <a:rPr lang="en-GB" sz="2400" dirty="0">
                <a:latin typeface="Times New Roman"/>
                <a:cs typeface="Calibri"/>
              </a:rPr>
              <a:t>.” (Polańska, 2006: 25 - not used in contemporary Polish)</a:t>
            </a:r>
            <a:endParaRPr lang="en-GB" sz="2400" dirty="0">
              <a:latin typeface="Times New Roman"/>
              <a:ea typeface="+mn-lt"/>
              <a:cs typeface="+mn-lt"/>
            </a:endParaRPr>
          </a:p>
          <a:p>
            <a:pPr marL="0" indent="0">
              <a:buNone/>
            </a:pPr>
            <a:endParaRPr lang="en-GB" sz="2400" dirty="0">
              <a:latin typeface="Times New Roman"/>
              <a:ea typeface="+mn-lt"/>
              <a:cs typeface="+mn-lt"/>
            </a:endParaRPr>
          </a:p>
          <a:p>
            <a:pPr marL="0" indent="0">
              <a:buNone/>
            </a:pPr>
            <a:endParaRPr lang="en-GB" sz="2400" dirty="0">
              <a:latin typeface="Times New Roman"/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B08660-613A-BADA-9784-3A5ABCEA6082}"/>
              </a:ext>
            </a:extLst>
          </p:cNvPr>
          <p:cNvSpPr txBox="1"/>
          <p:nvPr/>
        </p:nvSpPr>
        <p:spPr>
          <a:xfrm>
            <a:off x="2454797" y="4400790"/>
            <a:ext cx="693275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“If you had been studying systematically, you would probably pass the exam tomorrow.” (Pilch, 1999: 17)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3211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B2E7C-78A8-B2B4-66DE-BADCA61A8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32" y="355479"/>
            <a:ext cx="10515600" cy="1325563"/>
          </a:xfrm>
        </p:spPr>
        <p:txBody>
          <a:bodyPr/>
          <a:lstStyle/>
          <a:p>
            <a:r>
              <a:rPr lang="en-GB" sz="3600" dirty="0">
                <a:latin typeface="Times New Roman"/>
                <a:cs typeface="Times New Roman"/>
              </a:rPr>
              <a:t>Polish conditionals with future time reference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0FAB6-BF0A-FE15-0652-F6A9A9F52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732" y="1825625"/>
            <a:ext cx="1141263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Times New Roman"/>
                <a:cs typeface="Calibri"/>
              </a:rPr>
              <a:t>O-marking:</a:t>
            </a:r>
            <a:endParaRPr lang="en-US" sz="240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GB" sz="2400" i="1" dirty="0" err="1">
                <a:latin typeface="Times New Roman"/>
                <a:cs typeface="Calibri"/>
              </a:rPr>
              <a:t>Jeśli</a:t>
            </a:r>
            <a:r>
              <a:rPr lang="en-GB" sz="2400" i="1" dirty="0">
                <a:latin typeface="Times New Roman"/>
                <a:cs typeface="Calibri"/>
              </a:rPr>
              <a:t> Maria do-</a:t>
            </a:r>
            <a:r>
              <a:rPr lang="en-GB" sz="2400" i="1" dirty="0" err="1">
                <a:latin typeface="Times New Roman"/>
                <a:cs typeface="Calibri"/>
              </a:rPr>
              <a:t>wie</a:t>
            </a:r>
            <a:r>
              <a:rPr lang="en-GB" sz="2400" i="1" dirty="0">
                <a:latin typeface="Times New Roman"/>
                <a:cs typeface="Calibri"/>
              </a:rPr>
              <a:t>             </a:t>
            </a:r>
            <a:r>
              <a:rPr lang="en-GB" sz="2400" i="1" dirty="0" err="1">
                <a:latin typeface="Times New Roman"/>
                <a:cs typeface="Calibri"/>
              </a:rPr>
              <a:t>się</a:t>
            </a:r>
            <a:r>
              <a:rPr lang="en-GB" sz="2400" i="1" dirty="0">
                <a:latin typeface="Times New Roman"/>
                <a:cs typeface="Calibri"/>
              </a:rPr>
              <a:t> </a:t>
            </a:r>
            <a:r>
              <a:rPr lang="en-GB" sz="2400" i="1" dirty="0" err="1">
                <a:latin typeface="Times New Roman"/>
                <a:cs typeface="Calibri"/>
              </a:rPr>
              <a:t>odpowiedź</a:t>
            </a:r>
            <a:r>
              <a:rPr lang="en-GB" sz="2400" i="1" dirty="0">
                <a:latin typeface="Times New Roman"/>
                <a:cs typeface="Calibri"/>
              </a:rPr>
              <a:t>, to    Sara do-</a:t>
            </a:r>
            <a:r>
              <a:rPr lang="en-GB" sz="2400" i="1" dirty="0" err="1">
                <a:latin typeface="Times New Roman"/>
                <a:cs typeface="Calibri"/>
              </a:rPr>
              <a:t>wie</a:t>
            </a:r>
            <a:r>
              <a:rPr lang="en-GB" sz="2400" i="1" dirty="0">
                <a:latin typeface="Times New Roman"/>
                <a:cs typeface="Calibri"/>
              </a:rPr>
              <a:t>               </a:t>
            </a:r>
            <a:r>
              <a:rPr lang="en-GB" sz="2400" i="1" dirty="0" err="1">
                <a:latin typeface="Times New Roman"/>
                <a:cs typeface="Calibri"/>
              </a:rPr>
              <a:t>się</a:t>
            </a:r>
            <a:r>
              <a:rPr lang="en-GB" sz="2400" i="1" dirty="0">
                <a:latin typeface="Times New Roman"/>
                <a:cs typeface="Calibri"/>
              </a:rPr>
              <a:t> </a:t>
            </a:r>
            <a:r>
              <a:rPr lang="en-GB" sz="2400" i="1" dirty="0" err="1">
                <a:latin typeface="Times New Roman"/>
                <a:cs typeface="Calibri"/>
              </a:rPr>
              <a:t>odpowiedź</a:t>
            </a:r>
            <a:r>
              <a:rPr lang="en-GB" sz="2400" i="1" dirty="0">
                <a:latin typeface="Times New Roman"/>
                <a:cs typeface="Calibri"/>
              </a:rPr>
              <a:t>.</a:t>
            </a:r>
            <a:endParaRPr lang="en-GB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cs typeface="Calibri"/>
              </a:rPr>
              <a:t>if      Mary  </a:t>
            </a:r>
            <a:r>
              <a:rPr lang="en-GB" sz="2400" dirty="0">
                <a:latin typeface="Times New Roman"/>
                <a:cs typeface="Times New Roman"/>
              </a:rPr>
              <a:t>ᴘғᴠ-know.ᴘʀs.3sɢ answer.ᴀᴄᴄ then Sara  ᴘғᴠ-know.ᴘʀs.3sɢ   answer.ᴀᴄᴄ</a:t>
            </a:r>
            <a:endParaRPr lang="en-GB" sz="2400">
              <a:latin typeface="Times New Roman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cs typeface="Times New Roman"/>
              </a:rPr>
              <a:t>'If Mary knows the answer, Sara will know the answer.'</a:t>
            </a:r>
          </a:p>
          <a:p>
            <a:pPr marL="0" indent="0">
              <a:buNone/>
            </a:pPr>
            <a:r>
              <a:rPr lang="en-GB" sz="2400" b="1" dirty="0">
                <a:latin typeface="Times New Roman"/>
                <a:cs typeface="Calibri"/>
              </a:rPr>
              <a:t>X-marking:</a:t>
            </a:r>
          </a:p>
          <a:p>
            <a:pPr marL="0" indent="0">
              <a:buNone/>
            </a:pPr>
            <a:r>
              <a:rPr lang="en-GB" sz="2400" i="1" dirty="0" err="1">
                <a:latin typeface="Times New Roman"/>
                <a:cs typeface="Calibri"/>
              </a:rPr>
              <a:t>Jeśli</a:t>
            </a:r>
            <a:r>
              <a:rPr lang="en-GB" sz="2400" i="1" dirty="0">
                <a:latin typeface="Times New Roman"/>
                <a:cs typeface="Calibri"/>
              </a:rPr>
              <a:t>-by Maria do-</a:t>
            </a:r>
            <a:r>
              <a:rPr lang="en-GB" sz="2400" i="1" dirty="0" err="1">
                <a:latin typeface="Times New Roman"/>
                <a:cs typeface="Calibri"/>
              </a:rPr>
              <a:t>wiedzi</a:t>
            </a:r>
            <a:r>
              <a:rPr lang="en-GB" sz="2400" i="1" dirty="0">
                <a:latin typeface="Times New Roman"/>
                <a:cs typeface="Calibri"/>
              </a:rPr>
              <a:t>-</a:t>
            </a:r>
            <a:r>
              <a:rPr lang="en-GB" sz="2400" i="1" dirty="0" err="1">
                <a:latin typeface="Times New Roman"/>
                <a:cs typeface="Calibri"/>
              </a:rPr>
              <a:t>ał</a:t>
            </a:r>
            <a:r>
              <a:rPr lang="en-GB" sz="2400" i="1" dirty="0">
                <a:latin typeface="Times New Roman"/>
                <a:cs typeface="Calibri"/>
              </a:rPr>
              <a:t>-a </a:t>
            </a:r>
            <a:r>
              <a:rPr lang="en-GB" sz="2400" i="1" dirty="0" err="1">
                <a:latin typeface="Times New Roman"/>
                <a:cs typeface="Calibri"/>
              </a:rPr>
              <a:t>się</a:t>
            </a:r>
            <a:r>
              <a:rPr lang="en-GB" sz="2400" i="1" dirty="0">
                <a:latin typeface="Times New Roman"/>
                <a:cs typeface="Calibri"/>
              </a:rPr>
              <a:t> </a:t>
            </a:r>
            <a:r>
              <a:rPr lang="en-GB" sz="2400" i="1" dirty="0" err="1">
                <a:latin typeface="Times New Roman"/>
                <a:cs typeface="Calibri"/>
              </a:rPr>
              <a:t>odpowiedź</a:t>
            </a:r>
            <a:r>
              <a:rPr lang="en-GB" sz="2400" i="1" dirty="0">
                <a:latin typeface="Times New Roman"/>
                <a:cs typeface="Calibri"/>
              </a:rPr>
              <a:t>, to     Sara do-</a:t>
            </a:r>
            <a:r>
              <a:rPr lang="en-GB" sz="2400" i="1" dirty="0" err="1">
                <a:latin typeface="Times New Roman"/>
                <a:cs typeface="Calibri"/>
              </a:rPr>
              <a:t>wiedzi</a:t>
            </a:r>
            <a:r>
              <a:rPr lang="en-GB" sz="2400" i="1" dirty="0">
                <a:latin typeface="Times New Roman"/>
                <a:cs typeface="Calibri"/>
              </a:rPr>
              <a:t>-</a:t>
            </a:r>
            <a:r>
              <a:rPr lang="en-GB" sz="2400" i="1" dirty="0" err="1">
                <a:latin typeface="Times New Roman"/>
                <a:cs typeface="Calibri"/>
              </a:rPr>
              <a:t>ał</a:t>
            </a:r>
            <a:r>
              <a:rPr lang="en-GB" sz="2400" i="1" dirty="0">
                <a:latin typeface="Times New Roman"/>
                <a:cs typeface="Calibri"/>
              </a:rPr>
              <a:t>-a-by </a:t>
            </a:r>
            <a:r>
              <a:rPr lang="en-GB" sz="2400" i="1" dirty="0" err="1">
                <a:latin typeface="Times New Roman"/>
                <a:cs typeface="Calibri"/>
              </a:rPr>
              <a:t>się</a:t>
            </a:r>
            <a:r>
              <a:rPr lang="en-GB" sz="2400" i="1" dirty="0">
                <a:latin typeface="Times New Roman"/>
                <a:cs typeface="Calibri"/>
              </a:rPr>
              <a:t> </a:t>
            </a:r>
            <a:r>
              <a:rPr lang="en-GB" sz="2400" i="1" dirty="0" err="1">
                <a:latin typeface="Times New Roman"/>
                <a:cs typeface="Calibri"/>
              </a:rPr>
              <a:t>odpowiedź</a:t>
            </a:r>
            <a:r>
              <a:rPr lang="en-GB" sz="2400" i="1" dirty="0">
                <a:latin typeface="Times New Roman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GB" sz="2400" dirty="0">
                <a:latin typeface="Times New Roman"/>
                <a:cs typeface="Times New Roman"/>
              </a:rPr>
              <a:t>If-</a:t>
            </a:r>
            <a:r>
              <a:rPr lang="en-GB" sz="2400" dirty="0" err="1">
                <a:latin typeface="Times New Roman"/>
                <a:cs typeface="Times New Roman"/>
              </a:rPr>
              <a:t>bʏ</a:t>
            </a:r>
            <a:r>
              <a:rPr lang="en-GB" sz="2400" dirty="0">
                <a:latin typeface="Times New Roman"/>
                <a:cs typeface="Times New Roman"/>
              </a:rPr>
              <a:t>     Mary  ᴘғᴠ-know-ᴘsᴛ-3sɢ  answer.ᴀᴄᴄ then Sara  ᴘғᴠ-know-ᴘsᴛ-3sɢ-bʏ answer.ᴀᴄᴄ</a:t>
            </a:r>
            <a:endParaRPr lang="en-GB" sz="2400">
              <a:latin typeface="Times New Roman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cs typeface="Times New Roman"/>
              </a:rPr>
              <a:t>'If Mary had known the answer (in future), Sara would have known the answer.'</a:t>
            </a:r>
            <a:endParaRPr lang="en-GB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en-GB" i="1" dirty="0">
              <a:latin typeface="Times New Roman"/>
              <a:cs typeface="Calibri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7116609-5ADA-1A46-11D9-661E47640365}"/>
              </a:ext>
            </a:extLst>
          </p:cNvPr>
          <p:cNvSpPr/>
          <p:nvPr/>
        </p:nvSpPr>
        <p:spPr>
          <a:xfrm>
            <a:off x="1124672" y="4042457"/>
            <a:ext cx="424408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6F08CEA-F1F6-6101-59D1-D3F3F9F72E65}"/>
              </a:ext>
            </a:extLst>
          </p:cNvPr>
          <p:cNvSpPr/>
          <p:nvPr/>
        </p:nvSpPr>
        <p:spPr>
          <a:xfrm>
            <a:off x="3671102" y="4042457"/>
            <a:ext cx="308661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BB14523-C4FC-D290-CDC6-57D87CC9E82F}"/>
              </a:ext>
            </a:extLst>
          </p:cNvPr>
          <p:cNvSpPr/>
          <p:nvPr/>
        </p:nvSpPr>
        <p:spPr>
          <a:xfrm>
            <a:off x="8648216" y="4042457"/>
            <a:ext cx="327952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60A5800-E1D9-ABA9-2E04-5D430F4D6E38}"/>
              </a:ext>
            </a:extLst>
          </p:cNvPr>
          <p:cNvSpPr/>
          <p:nvPr/>
        </p:nvSpPr>
        <p:spPr>
          <a:xfrm>
            <a:off x="9226951" y="4042456"/>
            <a:ext cx="356889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8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FC5DF-D37D-D746-7151-29B8D9FD1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Times New Roman"/>
                <a:cs typeface="Calibri Light"/>
              </a:rPr>
              <a:t>O-marking vs X-marking</a:t>
            </a:r>
            <a:endParaRPr lang="en-GB" sz="3600" dirty="0">
              <a:latin typeface="Times New Roman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4435E4E-FC74-5B68-EC69-1496E09166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Times New Roman"/>
                <a:cs typeface="Calibri"/>
              </a:rPr>
              <a:t>O-marking</a:t>
            </a:r>
            <a:endParaRPr lang="en-GB" dirty="0">
              <a:latin typeface="Times New Roman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9516139-31F5-7682-D081-1A020A0293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latin typeface="Times New Roman"/>
                <a:cs typeface="Times New Roman"/>
              </a:rPr>
              <a:t>ordinary</a:t>
            </a:r>
            <a:endParaRPr lang="en-US" sz="2400">
              <a:latin typeface="Times New Roman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latin typeface="Times New Roman"/>
                <a:cs typeface="Times New Roman"/>
              </a:rPr>
              <a:t>epistemically open scenarios</a:t>
            </a:r>
            <a:endParaRPr lang="en-US" sz="2400">
              <a:latin typeface="Times New Roman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latin typeface="Times New Roman"/>
                <a:cs typeface="Times New Roman"/>
              </a:rPr>
              <a:t>no additional morphology</a:t>
            </a:r>
            <a:endParaRPr lang="en-GB" sz="240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>
                <a:latin typeface="Times New Roman"/>
                <a:cs typeface="Times New Roman"/>
              </a:rPr>
              <a:t>Examples:</a:t>
            </a:r>
            <a:endParaRPr lang="en-GB"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latin typeface="Times New Roman"/>
                <a:cs typeface="Times New Roman"/>
              </a:rPr>
              <a:t>If Mary knows the answer, Sara knows the answer.</a:t>
            </a:r>
            <a:endParaRPr lang="en-US" sz="2400">
              <a:latin typeface="Times New Roman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latin typeface="Times New Roman"/>
                <a:cs typeface="Times New Roman"/>
              </a:rPr>
              <a:t>If Mary knew the answer, Sara knew the answer.</a:t>
            </a:r>
            <a:endParaRPr lang="en-GB" sz="2400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3ADDE98-8310-4CA2-73DA-7D34696DF4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>
                <a:latin typeface="Times New Roman"/>
                <a:cs typeface="Calibri"/>
              </a:rPr>
              <a:t>X-marking</a:t>
            </a:r>
            <a:endParaRPr lang="en-GB" dirty="0">
              <a:latin typeface="Times New Roman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64860C84-CAA2-558F-CA09-E49C0B59E4C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400" dirty="0" err="1">
                <a:latin typeface="Times New Roman"/>
                <a:cs typeface="Times New Roman"/>
              </a:rPr>
              <a:t>eXtra</a:t>
            </a:r>
            <a:endParaRPr lang="en-GB" sz="2400">
              <a:latin typeface="Times New Roman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latin typeface="Times New Roman"/>
                <a:cs typeface="Times New Roman"/>
              </a:rPr>
              <a:t>counterfactuals, future less </a:t>
            </a:r>
            <a:r>
              <a:rPr lang="en-GB" sz="2400" dirty="0" err="1">
                <a:latin typeface="Times New Roman"/>
                <a:cs typeface="Times New Roman"/>
              </a:rPr>
              <a:t>vivids</a:t>
            </a:r>
            <a:endParaRPr lang="en-GB" sz="2400" dirty="0" err="1">
              <a:latin typeface="Times New Roman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latin typeface="Times New Roman"/>
                <a:cs typeface="Times New Roman"/>
              </a:rPr>
              <a:t>additional morphology + </a:t>
            </a:r>
            <a:r>
              <a:rPr lang="en-GB" sz="2400" i="1" dirty="0" err="1">
                <a:latin typeface="Times New Roman"/>
                <a:cs typeface="Times New Roman"/>
              </a:rPr>
              <a:t>woll</a:t>
            </a:r>
            <a:endParaRPr lang="en-GB" sz="2400" i="1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>
                <a:latin typeface="Times New Roman"/>
                <a:cs typeface="Times New Roman"/>
              </a:rPr>
              <a:t>Examples: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latin typeface="Times New Roman"/>
                <a:cs typeface="Times New Roman"/>
              </a:rPr>
              <a:t>If Mary knew the answer, Sara would know the answer.</a:t>
            </a:r>
            <a:endParaRPr lang="en-US" sz="2400">
              <a:latin typeface="Times New Roman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latin typeface="Times New Roman"/>
                <a:cs typeface="Times New Roman"/>
              </a:rPr>
              <a:t>If Mary had known the answer, Sara would have known the answer.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49054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70E3F-A399-825F-60D5-906FB240C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Times New Roman"/>
                <a:ea typeface="+mj-lt"/>
                <a:cs typeface="+mj-lt"/>
              </a:rPr>
              <a:t>Another use of fake past tense in Polish</a:t>
            </a:r>
            <a:endParaRPr lang="en-GB" sz="3600" dirty="0">
              <a:latin typeface="Times New Roman"/>
              <a:cs typeface="Calibri Ligh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1E0D40-749F-842A-1710-621ED705D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729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en-GB" sz="2400" i="1" dirty="0" err="1">
                <a:latin typeface="Times New Roman"/>
                <a:ea typeface="+mn-lt"/>
                <a:cs typeface="+mn-lt"/>
              </a:rPr>
              <a:t>Będ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-ę     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pracowa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-ł-a       w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biurze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.</a:t>
            </a:r>
            <a:endParaRPr lang="en-GB" sz="2400" dirty="0">
              <a:latin typeface="Times New Roman"/>
              <a:ea typeface="+mn-lt"/>
              <a:cs typeface="Calibri" panose="020F0502020204030204"/>
            </a:endParaRPr>
          </a:p>
          <a:p>
            <a:pPr marL="0" indent="0" algn="just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ᴀᴜ</a:t>
            </a:r>
            <a:r>
              <a:rPr lang="en-GB" sz="2400" dirty="0" err="1">
                <a:latin typeface="Times New Roman"/>
                <a:ea typeface="+mn-lt"/>
                <a:cs typeface="+mn-lt"/>
              </a:rPr>
              <a:t>x.ғ</a:t>
            </a:r>
            <a:r>
              <a:rPr lang="en-GB" sz="2400" dirty="0">
                <a:latin typeface="Times New Roman"/>
                <a:ea typeface="+mn-lt"/>
                <a:cs typeface="+mn-lt"/>
              </a:rPr>
              <a:t>ᴜᴛ-1sɢ    work-ᴘsᴛ-3ғsɢ   in       </a:t>
            </a:r>
            <a:r>
              <a:rPr lang="en-GB" sz="2400" dirty="0" err="1">
                <a:latin typeface="Times New Roman"/>
                <a:ea typeface="+mn-lt"/>
                <a:cs typeface="+mn-lt"/>
              </a:rPr>
              <a:t>office.ʟ</a:t>
            </a:r>
            <a:r>
              <a:rPr lang="en-GB" sz="2400" dirty="0">
                <a:latin typeface="Times New Roman"/>
                <a:ea typeface="+mn-lt"/>
                <a:cs typeface="+mn-lt"/>
              </a:rPr>
              <a:t>ᴏᴄ</a:t>
            </a:r>
            <a:endParaRPr lang="en-GB" sz="2400" dirty="0">
              <a:latin typeface="Times New Roman"/>
              <a:ea typeface="+mn-lt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'I will work in the office.'</a:t>
            </a:r>
            <a:endParaRPr lang="en-GB" sz="24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cs typeface="Calibri" panose="020F050202020403020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FF6968B-629A-9127-D4D3-7DD1345841D7}"/>
              </a:ext>
            </a:extLst>
          </p:cNvPr>
          <p:cNvSpPr/>
          <p:nvPr/>
        </p:nvSpPr>
        <p:spPr>
          <a:xfrm>
            <a:off x="3815786" y="1978305"/>
            <a:ext cx="212205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954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AA4FE-81ED-B345-ACEC-9FF4ABACC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332" y="355479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Times New Roman"/>
                <a:ea typeface="+mj-lt"/>
                <a:cs typeface="+mj-lt"/>
              </a:rPr>
              <a:t>Polish desires: wants vs wishes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81C6A-EDF6-4845-50BD-5290E69156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Times New Roman"/>
                <a:cs typeface="Calibri"/>
              </a:rPr>
              <a:t>O-marking</a:t>
            </a:r>
            <a:endParaRPr lang="en-GB" dirty="0">
              <a:latin typeface="Times New Roman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D7FFAD-E3E5-73E4-C656-B62DBDE67E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en-GB" sz="2400" i="1" dirty="0" err="1">
                <a:latin typeface="Times New Roman"/>
                <a:ea typeface="+mn-lt"/>
                <a:cs typeface="+mn-lt"/>
              </a:rPr>
              <a:t>Chc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-ę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znać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odpowiedź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.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 algn="just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want-1sɢ   </a:t>
            </a:r>
            <a:r>
              <a:rPr lang="en-GB" sz="2400" dirty="0" err="1">
                <a:latin typeface="Times New Roman"/>
                <a:ea typeface="+mn-lt"/>
                <a:cs typeface="+mn-lt"/>
              </a:rPr>
              <a:t>know.ɪɴғ</a:t>
            </a:r>
            <a:r>
              <a:rPr lang="en-GB" sz="2400" dirty="0">
                <a:latin typeface="Times New Roman"/>
                <a:ea typeface="+mn-lt"/>
                <a:cs typeface="+mn-lt"/>
              </a:rPr>
              <a:t> answer.ᴀᴄᴄ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 algn="just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‘I want to know the answer.’</a:t>
            </a:r>
            <a:endParaRPr lang="en-GB" sz="24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cs typeface="Calibri" panose="020F0502020204030204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BADFB0-5C39-336A-F90B-28E1363FA6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>
                <a:latin typeface="Times New Roman"/>
                <a:cs typeface="Calibri"/>
              </a:rPr>
              <a:t>X-marking</a:t>
            </a:r>
            <a:endParaRPr lang="en-GB" dirty="0">
              <a:latin typeface="Times New Roman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10391E-0DFA-7C47-0403-E3589915722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400" i="1" dirty="0" err="1">
                <a:latin typeface="Times New Roman"/>
                <a:ea typeface="+mn-lt"/>
                <a:cs typeface="+mn-lt"/>
              </a:rPr>
              <a:t>Chcia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-ł-by-m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znać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odpowiedź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. 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want-ᴘsᴛ-bʏ-1sɢ   </a:t>
            </a:r>
            <a:r>
              <a:rPr lang="en-GB" sz="2400" dirty="0" err="1">
                <a:latin typeface="Times New Roman"/>
                <a:ea typeface="+mn-lt"/>
                <a:cs typeface="+mn-lt"/>
              </a:rPr>
              <a:t>know.ɪɴғ</a:t>
            </a:r>
            <a:r>
              <a:rPr lang="en-GB" sz="2400" dirty="0">
                <a:latin typeface="Times New Roman"/>
                <a:ea typeface="+mn-lt"/>
                <a:cs typeface="+mn-lt"/>
              </a:rPr>
              <a:t>  answer.ᴀᴄᴄ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 algn="just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‘I wish I knew the answer.’</a:t>
            </a:r>
            <a:endParaRPr lang="en-GB" sz="24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cs typeface="Calibri" panose="020F0502020204030204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506A343-582E-2D37-FCDB-B85D72B60F03}"/>
              </a:ext>
            </a:extLst>
          </p:cNvPr>
          <p:cNvSpPr/>
          <p:nvPr/>
        </p:nvSpPr>
        <p:spPr>
          <a:xfrm>
            <a:off x="7037406" y="2508811"/>
            <a:ext cx="202560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47684C0-83D9-403D-B6B4-D222D88F4B79}"/>
              </a:ext>
            </a:extLst>
          </p:cNvPr>
          <p:cNvSpPr/>
          <p:nvPr/>
        </p:nvSpPr>
        <p:spPr>
          <a:xfrm>
            <a:off x="7278546" y="2508811"/>
            <a:ext cx="347243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762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F503D-9309-5792-C685-56EE626DC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331258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Times New Roman"/>
                <a:cs typeface="Calibri Light"/>
              </a:rPr>
              <a:t>X-marking in Kazakh, Russian and Polish</a:t>
            </a:r>
            <a:endParaRPr lang="en-GB" sz="3600" dirty="0">
              <a:latin typeface="Times New Roman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F0CD584-6D79-ADEA-C7E1-785534D457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520032"/>
              </p:ext>
            </p:extLst>
          </p:nvPr>
        </p:nvGraphicFramePr>
        <p:xfrm>
          <a:off x="736600" y="1481666"/>
          <a:ext cx="10932561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4581">
                  <a:extLst>
                    <a:ext uri="{9D8B030D-6E8A-4147-A177-3AD203B41FA5}">
                      <a16:colId xmlns:a16="http://schemas.microsoft.com/office/drawing/2014/main" val="4207566333"/>
                    </a:ext>
                  </a:extLst>
                </a:gridCol>
                <a:gridCol w="2021415">
                  <a:extLst>
                    <a:ext uri="{9D8B030D-6E8A-4147-A177-3AD203B41FA5}">
                      <a16:colId xmlns:a16="http://schemas.microsoft.com/office/drawing/2014/main" val="2411630211"/>
                    </a:ext>
                  </a:extLst>
                </a:gridCol>
                <a:gridCol w="2868083">
                  <a:extLst>
                    <a:ext uri="{9D8B030D-6E8A-4147-A177-3AD203B41FA5}">
                      <a16:colId xmlns:a16="http://schemas.microsoft.com/office/drawing/2014/main" val="1247715316"/>
                    </a:ext>
                  </a:extLst>
                </a:gridCol>
                <a:gridCol w="1968482">
                  <a:extLst>
                    <a:ext uri="{9D8B030D-6E8A-4147-A177-3AD203B41FA5}">
                      <a16:colId xmlns:a16="http://schemas.microsoft.com/office/drawing/2014/main" val="23905406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Times New Roman"/>
                        </a:rPr>
                        <a:t>Language &amp; environment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Times New Roman"/>
                        </a:rPr>
                        <a:t>Fake past tense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Times New Roman"/>
                        </a:rPr>
                        <a:t>Fake conditional mood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Times New Roman"/>
                        </a:rPr>
                        <a:t>Lexicalised X-marker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291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Times New Roman"/>
                        </a:rPr>
                        <a:t>Kazakh X-marked conditional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Times New Roman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1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1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299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Times New Roman"/>
                        </a:rPr>
                        <a:t>Kazakh X-marked desire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Times New Roman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Times New Roman"/>
                        </a:rPr>
                        <a:t>(</a:t>
                      </a:r>
                      <a:r>
                        <a:rPr lang="en-GB" sz="2400" b="1" dirty="0">
                          <a:latin typeface="Times New Roman"/>
                        </a:rPr>
                        <a:t>+</a:t>
                      </a:r>
                      <a:r>
                        <a:rPr lang="en-GB" sz="2400" b="0" dirty="0">
                          <a:latin typeface="Times New Roman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1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671545"/>
                  </a:ext>
                </a:extLst>
              </a:tr>
              <a:tr h="373765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Times New Roman"/>
                        </a:rPr>
                        <a:t>Russian X-marked conditional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Times New Roman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1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Times New Roman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472632"/>
                  </a:ext>
                </a:extLst>
              </a:tr>
              <a:tr h="37376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400" dirty="0">
                          <a:latin typeface="Times New Roman"/>
                        </a:rPr>
                        <a:t>Russian X-marked desire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400" b="1" dirty="0">
                          <a:latin typeface="Times New Roman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2400" b="1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400" b="1" dirty="0">
                          <a:latin typeface="Times New Roman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540183"/>
                  </a:ext>
                </a:extLst>
              </a:tr>
              <a:tr h="37376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400" dirty="0">
                          <a:latin typeface="Times New Roman"/>
                        </a:rPr>
                        <a:t>Polish X-marked conditional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400" b="1" dirty="0">
                          <a:latin typeface="Times New Roman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2400" b="1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400" b="1" dirty="0">
                          <a:latin typeface="Times New Roman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494159"/>
                  </a:ext>
                </a:extLst>
              </a:tr>
              <a:tr h="37376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400" dirty="0">
                          <a:latin typeface="Times New Roman"/>
                        </a:rPr>
                        <a:t>Polish X-marked desire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400" b="1" dirty="0">
                          <a:latin typeface="Times New Roman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2400" b="1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400" b="1" dirty="0">
                          <a:latin typeface="Times New Roman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08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98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B84B6-1675-3729-F1CD-5D81CD886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985" y="365125"/>
            <a:ext cx="11026815" cy="135449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Times New Roman"/>
                <a:ea typeface="+mj-lt"/>
                <a:cs typeface="+mj-lt"/>
              </a:rPr>
              <a:t> Kazakh conditionals with present/future time reference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33A4E-939B-8E72-6C84-E6D5F464E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960" y="1825625"/>
            <a:ext cx="11277599" cy="435133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GB" sz="2400" b="1" dirty="0">
                <a:latin typeface="Times New Roman"/>
                <a:ea typeface="+mn-lt"/>
                <a:cs typeface="+mn-lt"/>
              </a:rPr>
              <a:t>O-marking:</a:t>
            </a:r>
            <a:endParaRPr lang="en-US" b="1" dirty="0">
              <a:latin typeface="Times New Roman"/>
            </a:endParaRPr>
          </a:p>
          <a:p>
            <a:pPr marL="0" indent="0">
              <a:buNone/>
            </a:pPr>
            <a:r>
              <a:rPr lang="en-GB" sz="2400" i="1" dirty="0">
                <a:latin typeface="Times New Roman"/>
                <a:ea typeface="+mn-lt"/>
                <a:cs typeface="+mn-lt"/>
              </a:rPr>
              <a:t>Eger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Marijam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žauap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-ty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bіl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-se,                 Sara  da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žauap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-ty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bіl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-er. 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if          Mary          answer-ᴀᴄᴄ   know-ᴄᴏɴᴅ.3sɢ  Sara  too  answer-ᴀᴄᴄ  know-ғᴜᴛ.3sɢ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'If Mary knows the answer, Sara knows the answer.'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b="1" dirty="0">
                <a:latin typeface="Times New Roman"/>
                <a:ea typeface="+mn-lt"/>
                <a:cs typeface="+mn-lt"/>
              </a:rPr>
              <a:t>X-marking:</a:t>
            </a:r>
            <a:endParaRPr lang="en-GB" b="1" dirty="0">
              <a:latin typeface="Times New Roman"/>
            </a:endParaRPr>
          </a:p>
          <a:p>
            <a:pPr marL="0" indent="0">
              <a:buNone/>
            </a:pPr>
            <a:r>
              <a:rPr lang="en-GB" sz="2400" i="1" dirty="0">
                <a:latin typeface="Times New Roman"/>
                <a:ea typeface="+mn-lt"/>
                <a:cs typeface="+mn-lt"/>
              </a:rPr>
              <a:t>Eger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Marijam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žauap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-ty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bіl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-se,                 Sara  da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žauap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-ty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bіl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-er                e-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dі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.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if        Mary         answer-ᴀᴄᴄ   know-ᴄᴏɴᴅ.3sɢ  Sara  too  answer-ᴀᴄᴄ  know-ғᴜᴛ.3sɢ   e.ᴀᴜx-ᴘsᴛ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'If Mary knew the answer, Sara would know the answer.'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cs typeface="Calibri" panose="020F0502020204030204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14768A1-38A9-7C6E-82B2-CA36557C98C7}"/>
              </a:ext>
            </a:extLst>
          </p:cNvPr>
          <p:cNvSpPr/>
          <p:nvPr/>
        </p:nvSpPr>
        <p:spPr>
          <a:xfrm>
            <a:off x="10133634" y="3926710"/>
            <a:ext cx="684836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07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B84B6-1675-3729-F1CD-5D81CD886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985" y="365125"/>
            <a:ext cx="11026815" cy="135449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Times New Roman"/>
                <a:ea typeface="+mj-lt"/>
                <a:cs typeface="+mj-lt"/>
              </a:rPr>
              <a:t> Kazakh conditionals with past time reference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33A4E-939B-8E72-6C84-E6D5F464E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960" y="1825625"/>
            <a:ext cx="11277599" cy="4717869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GB" sz="3200" b="1" dirty="0">
                <a:latin typeface="Times New Roman"/>
                <a:ea typeface="+mn-lt"/>
                <a:cs typeface="+mn-lt"/>
              </a:rPr>
              <a:t>O-marking:</a:t>
            </a:r>
            <a:endParaRPr lang="en-US" sz="3200" b="1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GB" sz="3200" i="1" dirty="0">
                <a:latin typeface="Times New Roman"/>
                <a:ea typeface="+mn-lt"/>
                <a:cs typeface="+mn-lt"/>
              </a:rPr>
              <a:t>Eger </a:t>
            </a:r>
            <a:r>
              <a:rPr lang="en-GB" sz="3200" i="1" dirty="0" err="1">
                <a:latin typeface="Times New Roman"/>
                <a:ea typeface="+mn-lt"/>
                <a:cs typeface="+mn-lt"/>
              </a:rPr>
              <a:t>Marijam</a:t>
            </a:r>
            <a:r>
              <a:rPr lang="en-GB" sz="3200" i="1" dirty="0">
                <a:latin typeface="Times New Roman"/>
                <a:ea typeface="+mn-lt"/>
                <a:cs typeface="+mn-lt"/>
              </a:rPr>
              <a:t>  </a:t>
            </a:r>
            <a:r>
              <a:rPr lang="en-GB" sz="3200" i="1" dirty="0" err="1">
                <a:latin typeface="Times New Roman"/>
                <a:ea typeface="+mn-lt"/>
                <a:cs typeface="+mn-lt"/>
              </a:rPr>
              <a:t>jauap</a:t>
            </a:r>
            <a:r>
              <a:rPr lang="en-GB" sz="3200" i="1" dirty="0">
                <a:latin typeface="Times New Roman"/>
                <a:ea typeface="+mn-lt"/>
                <a:cs typeface="+mn-lt"/>
              </a:rPr>
              <a:t>-ty      </a:t>
            </a:r>
            <a:r>
              <a:rPr lang="en-GB" sz="3200" i="1" dirty="0" err="1">
                <a:latin typeface="Times New Roman"/>
                <a:ea typeface="+mn-lt"/>
                <a:cs typeface="+mn-lt"/>
              </a:rPr>
              <a:t>bіl</a:t>
            </a:r>
            <a:r>
              <a:rPr lang="en-GB" sz="3200" i="1" dirty="0">
                <a:latin typeface="Times New Roman"/>
                <a:ea typeface="+mn-lt"/>
                <a:cs typeface="+mn-lt"/>
              </a:rPr>
              <a:t>-gen </a:t>
            </a:r>
            <a:r>
              <a:rPr lang="en-GB" sz="3200" i="1" dirty="0" err="1">
                <a:latin typeface="Times New Roman"/>
                <a:ea typeface="+mn-lt"/>
                <a:cs typeface="+mn-lt"/>
              </a:rPr>
              <a:t>bol-sa</a:t>
            </a:r>
            <a:r>
              <a:rPr lang="en-GB" sz="3200" i="1" dirty="0">
                <a:latin typeface="Times New Roman"/>
                <a:ea typeface="+mn-lt"/>
                <a:cs typeface="+mn-lt"/>
              </a:rPr>
              <a:t>,              Sara  da   </a:t>
            </a:r>
            <a:r>
              <a:rPr lang="en-GB" sz="3200" i="1" dirty="0" err="1">
                <a:latin typeface="Times New Roman"/>
                <a:ea typeface="+mn-lt"/>
                <a:cs typeface="+mn-lt"/>
              </a:rPr>
              <a:t>jauap</a:t>
            </a:r>
            <a:r>
              <a:rPr lang="en-GB" sz="3200" i="1" dirty="0">
                <a:latin typeface="Times New Roman"/>
                <a:ea typeface="+mn-lt"/>
                <a:cs typeface="+mn-lt"/>
              </a:rPr>
              <a:t>-ty       </a:t>
            </a:r>
            <a:r>
              <a:rPr lang="en-GB" sz="3200" i="1" dirty="0" err="1">
                <a:latin typeface="Times New Roman"/>
                <a:ea typeface="+mn-lt"/>
                <a:cs typeface="+mn-lt"/>
              </a:rPr>
              <a:t>bіl</a:t>
            </a:r>
            <a:r>
              <a:rPr lang="en-GB" sz="3200" i="1" dirty="0">
                <a:latin typeface="Times New Roman"/>
                <a:ea typeface="+mn-lt"/>
                <a:cs typeface="+mn-lt"/>
              </a:rPr>
              <a:t>-gen. </a:t>
            </a:r>
            <a:endParaRPr lang="en-GB" sz="3200" dirty="0">
              <a:latin typeface="Times New Roman"/>
              <a:ea typeface="+mn-lt"/>
              <a:cs typeface="+mn-lt"/>
            </a:endParaRPr>
          </a:p>
          <a:p>
            <a:pPr>
              <a:buNone/>
            </a:pPr>
            <a:r>
              <a:rPr lang="en-GB" sz="3200" dirty="0">
                <a:latin typeface="Times New Roman"/>
                <a:ea typeface="+mn-lt"/>
                <a:cs typeface="+mn-lt"/>
              </a:rPr>
              <a:t>if      Mary      answer-ᴀᴄᴄ  know-ᴘsᴛ be-ᴄᴏɴᴅ.3sɢ  Sara  too  answer-ᴀᴄᴄ  know-ᴘsᴛ.3sɢ</a:t>
            </a:r>
          </a:p>
          <a:p>
            <a:pPr>
              <a:buNone/>
            </a:pPr>
            <a:r>
              <a:rPr lang="en-GB" sz="3200" dirty="0">
                <a:latin typeface="Times New Roman"/>
                <a:ea typeface="+mn-lt"/>
                <a:cs typeface="+mn-lt"/>
              </a:rPr>
              <a:t>'If Mary knew the answer, Sara knew the answer.'</a:t>
            </a:r>
          </a:p>
          <a:p>
            <a:pPr marL="0" indent="0">
              <a:buNone/>
            </a:pPr>
            <a:endParaRPr lang="en-GB" sz="3200" b="1" dirty="0">
              <a:latin typeface="Times New Roman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3200" b="1" dirty="0">
                <a:latin typeface="Times New Roman"/>
                <a:ea typeface="+mn-lt"/>
                <a:cs typeface="+mn-lt"/>
              </a:rPr>
              <a:t>X-marking:</a:t>
            </a:r>
            <a:endParaRPr lang="en-GB" dirty="0"/>
          </a:p>
          <a:p>
            <a:pPr>
              <a:buNone/>
            </a:pPr>
            <a:r>
              <a:rPr lang="en-GB" sz="3200" i="1" dirty="0">
                <a:latin typeface="Times New Roman"/>
                <a:ea typeface="+mn-lt"/>
                <a:cs typeface="+mn-lt"/>
              </a:rPr>
              <a:t>Eger </a:t>
            </a:r>
            <a:r>
              <a:rPr lang="en-GB" sz="3200" i="1" dirty="0" err="1">
                <a:latin typeface="Times New Roman"/>
                <a:ea typeface="+mn-lt"/>
                <a:cs typeface="+mn-lt"/>
              </a:rPr>
              <a:t>Marijam</a:t>
            </a:r>
            <a:r>
              <a:rPr lang="en-GB" sz="3200" i="1" dirty="0">
                <a:latin typeface="Times New Roman"/>
                <a:ea typeface="+mn-lt"/>
                <a:cs typeface="+mn-lt"/>
              </a:rPr>
              <a:t> </a:t>
            </a:r>
            <a:r>
              <a:rPr lang="en-GB" sz="3200" i="1" dirty="0" err="1">
                <a:latin typeface="Times New Roman"/>
                <a:ea typeface="+mn-lt"/>
                <a:cs typeface="+mn-lt"/>
              </a:rPr>
              <a:t>jauap</a:t>
            </a:r>
            <a:r>
              <a:rPr lang="en-GB" sz="3200" i="1" dirty="0">
                <a:latin typeface="Times New Roman"/>
                <a:ea typeface="+mn-lt"/>
                <a:cs typeface="+mn-lt"/>
              </a:rPr>
              <a:t>-ty    </a:t>
            </a:r>
            <a:r>
              <a:rPr lang="en-GB" sz="3200" i="1" dirty="0" err="1">
                <a:latin typeface="Times New Roman"/>
                <a:ea typeface="+mn-lt"/>
                <a:cs typeface="+mn-lt"/>
              </a:rPr>
              <a:t>bіl</a:t>
            </a:r>
            <a:r>
              <a:rPr lang="en-GB" sz="3200" i="1" dirty="0">
                <a:latin typeface="Times New Roman"/>
                <a:ea typeface="+mn-lt"/>
                <a:cs typeface="+mn-lt"/>
              </a:rPr>
              <a:t>-gen     </a:t>
            </a:r>
            <a:r>
              <a:rPr lang="en-GB" sz="3200" i="1" dirty="0" err="1">
                <a:latin typeface="Times New Roman"/>
                <a:ea typeface="+mn-lt"/>
                <a:cs typeface="+mn-lt"/>
              </a:rPr>
              <a:t>bol-sa</a:t>
            </a:r>
            <a:r>
              <a:rPr lang="en-GB" sz="3200" i="1" dirty="0">
                <a:latin typeface="Times New Roman"/>
                <a:ea typeface="+mn-lt"/>
                <a:cs typeface="+mn-lt"/>
              </a:rPr>
              <a:t>,          Sara  da   </a:t>
            </a:r>
            <a:r>
              <a:rPr lang="en-GB" sz="3200" i="1" dirty="0" err="1">
                <a:latin typeface="Times New Roman"/>
                <a:ea typeface="+mn-lt"/>
                <a:cs typeface="+mn-lt"/>
              </a:rPr>
              <a:t>jauap</a:t>
            </a:r>
            <a:r>
              <a:rPr lang="en-GB" sz="3200" i="1" dirty="0">
                <a:latin typeface="Times New Roman"/>
                <a:ea typeface="+mn-lt"/>
                <a:cs typeface="+mn-lt"/>
              </a:rPr>
              <a:t>-ty       </a:t>
            </a:r>
            <a:r>
              <a:rPr lang="en-GB" sz="3200" i="1" dirty="0" err="1">
                <a:latin typeface="Times New Roman"/>
                <a:ea typeface="+mn-lt"/>
                <a:cs typeface="+mn-lt"/>
              </a:rPr>
              <a:t>bіl-etin</a:t>
            </a:r>
            <a:r>
              <a:rPr lang="en-GB" sz="3200" i="1" dirty="0">
                <a:latin typeface="Times New Roman"/>
                <a:ea typeface="+mn-lt"/>
                <a:cs typeface="+mn-lt"/>
              </a:rPr>
              <a:t>            e-</a:t>
            </a:r>
            <a:r>
              <a:rPr lang="en-GB" sz="3200" i="1" dirty="0" err="1">
                <a:latin typeface="Times New Roman"/>
                <a:ea typeface="+mn-lt"/>
                <a:cs typeface="+mn-lt"/>
              </a:rPr>
              <a:t>dі</a:t>
            </a:r>
            <a:r>
              <a:rPr lang="en-GB" sz="3200" i="1" dirty="0">
                <a:latin typeface="Times New Roman"/>
                <a:ea typeface="+mn-lt"/>
                <a:cs typeface="+mn-lt"/>
              </a:rPr>
              <a:t>.</a:t>
            </a:r>
            <a:endParaRPr lang="en-GB" sz="3200" dirty="0">
              <a:latin typeface="Times New Roman"/>
              <a:ea typeface="+mn-lt"/>
              <a:cs typeface="+mn-lt"/>
            </a:endParaRPr>
          </a:p>
          <a:p>
            <a:pPr>
              <a:buNone/>
            </a:pPr>
            <a:r>
              <a:rPr lang="en-GB" sz="3200" dirty="0">
                <a:latin typeface="Times New Roman"/>
                <a:ea typeface="+mn-lt"/>
                <a:cs typeface="+mn-lt"/>
              </a:rPr>
              <a:t>if     Mary     answer-ᴀᴄᴄ know-ᴘsᴛ be-ᴄᴏɴᴅ.3sɢ  Sara  too  answer-ᴀᴄᴄ  know-ᴘsᴛ.3sɢ  e.ᴀᴜx-ᴘsᴛ</a:t>
            </a:r>
          </a:p>
          <a:p>
            <a:pPr>
              <a:buNone/>
            </a:pPr>
            <a:r>
              <a:rPr lang="en-GB" sz="3200" dirty="0">
                <a:latin typeface="Times New Roman"/>
                <a:ea typeface="+mn-lt"/>
                <a:cs typeface="+mn-lt"/>
              </a:rPr>
              <a:t> 'If Mary had known the answer, Sara would have known the answer.'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>
              <a:cs typeface="Calibri" panose="020F050202020403020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E2B942F-7C98-B5A0-3499-9E7A4E8BDAEB}"/>
              </a:ext>
            </a:extLst>
          </p:cNvPr>
          <p:cNvSpPr/>
          <p:nvPr/>
        </p:nvSpPr>
        <p:spPr>
          <a:xfrm>
            <a:off x="10162570" y="3955647"/>
            <a:ext cx="684836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74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89CB8-9683-BE12-9982-BD9F2CCB4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latin typeface="Times New Roman"/>
                <a:cs typeface="Calibri"/>
              </a:rPr>
              <a:t>The auxiliary verb </a:t>
            </a:r>
            <a:r>
              <a:rPr lang="en-GB" sz="3600" b="1" dirty="0" err="1">
                <a:latin typeface="Times New Roman"/>
                <a:cs typeface="Calibri"/>
              </a:rPr>
              <a:t>edi</a:t>
            </a:r>
            <a:endParaRPr lang="en-US" sz="3600" b="1" dirty="0" err="1">
              <a:latin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5790A-9F05-61F4-9206-6BA7CDA5C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dirty="0">
                <a:latin typeface="Times New Roman"/>
                <a:ea typeface="+mn-lt"/>
                <a:cs typeface="+mn-lt"/>
              </a:rPr>
              <a:t>planned future (to be going to);</a:t>
            </a:r>
            <a:endParaRPr lang="en-US" sz="2400">
              <a:latin typeface="Times New Roman"/>
              <a:cs typeface="Times New Roman"/>
            </a:endParaRPr>
          </a:p>
          <a:p>
            <a:r>
              <a:rPr lang="en-GB" sz="2400" dirty="0">
                <a:latin typeface="Times New Roman"/>
                <a:ea typeface="+mn-lt"/>
                <a:cs typeface="+mn-lt"/>
              </a:rPr>
              <a:t>to express past habitual activity (used to);</a:t>
            </a:r>
          </a:p>
          <a:p>
            <a:r>
              <a:rPr lang="en-GB" sz="2400" dirty="0">
                <a:latin typeface="Times New Roman"/>
                <a:ea typeface="+mn-lt"/>
                <a:cs typeface="+mn-lt"/>
              </a:rPr>
              <a:t>to describe that some action has already taken place (perfective).</a:t>
            </a:r>
            <a:endParaRPr lang="en-GB" sz="2400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768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46BC3-68EA-950F-427A-323239F3D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Times New Roman"/>
                <a:cs typeface="Calibri Light"/>
              </a:rPr>
              <a:t>Kazakh desire mood: wants vs wishes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70B0FE-EC7F-5941-DFA0-2F376406D1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Times New Roman"/>
                <a:cs typeface="Calibri"/>
              </a:rPr>
              <a:t>O-marking</a:t>
            </a:r>
            <a:endParaRPr lang="en-GB" dirty="0">
              <a:latin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62397-4A53-7B68-E355-658950B54B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i="1" dirty="0">
                <a:latin typeface="Times New Roman"/>
                <a:ea typeface="+mn-lt"/>
                <a:cs typeface="+mn-lt"/>
              </a:rPr>
              <a:t>Men 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jauapty</a:t>
            </a:r>
            <a:r>
              <a:rPr lang="en-US" sz="2400" i="1" dirty="0">
                <a:latin typeface="Times New Roman"/>
                <a:ea typeface="+mn-lt"/>
                <a:cs typeface="+mn-lt"/>
              </a:rPr>
              <a:t>        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bіl</a:t>
            </a:r>
            <a:r>
              <a:rPr lang="en-US" sz="2400" i="1" dirty="0">
                <a:latin typeface="Times New Roman"/>
                <a:ea typeface="+mn-lt"/>
                <a:cs typeface="+mn-lt"/>
              </a:rPr>
              <a:t>-</a:t>
            </a:r>
            <a:r>
              <a:rPr lang="en-US" sz="2400" i="1" dirty="0" err="1">
                <a:latin typeface="Times New Roman"/>
                <a:ea typeface="+mn-lt"/>
                <a:cs typeface="+mn-lt"/>
              </a:rPr>
              <a:t>gei</a:t>
            </a:r>
            <a:r>
              <a:rPr lang="en-US" sz="2400" i="1" dirty="0">
                <a:latin typeface="Times New Roman"/>
                <a:ea typeface="+mn-lt"/>
                <a:cs typeface="+mn-lt"/>
              </a:rPr>
              <a:t>-min.</a:t>
            </a:r>
            <a:endParaRPr lang="en-US" sz="24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latin typeface="Times New Roman"/>
                <a:ea typeface="+mn-lt"/>
                <a:cs typeface="+mn-lt"/>
              </a:rPr>
              <a:t>I      answer-ᴀᴄᴄ 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know-sᴜʙ</a:t>
            </a:r>
            <a:r>
              <a:rPr lang="en-US" sz="2400" dirty="0">
                <a:latin typeface="Times New Roman"/>
                <a:ea typeface="+mn-lt"/>
                <a:cs typeface="+mn-lt"/>
              </a:rPr>
              <a:t>ᴊ-1sɢ </a:t>
            </a:r>
            <a:endParaRPr lang="en-US" sz="24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latin typeface="Times New Roman"/>
                <a:ea typeface="+mn-lt"/>
                <a:cs typeface="+mn-lt"/>
              </a:rPr>
              <a:t>‘I want to know the answer.’</a:t>
            </a:r>
            <a:endParaRPr lang="en-US" sz="24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cs typeface="Calibri" panose="020F0502020204030204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79FF14-5F5D-5F79-982F-C9E8057BDB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>
                <a:latin typeface="Times New Roman"/>
                <a:cs typeface="Calibri"/>
              </a:rPr>
              <a:t>X-marking</a:t>
            </a:r>
            <a:endParaRPr lang="en-GB" dirty="0">
              <a:latin typeface="Times New Roman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0D263E-5857-CFA8-0948-44C72E27B5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858377" cy="36845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400" i="1" dirty="0">
                <a:latin typeface="Times New Roman"/>
                <a:cs typeface="Times New Roman"/>
              </a:rPr>
              <a:t>Men  </a:t>
            </a:r>
            <a:r>
              <a:rPr lang="en-GB" sz="2400" i="1" dirty="0" err="1">
                <a:latin typeface="Times New Roman"/>
                <a:cs typeface="Times New Roman"/>
              </a:rPr>
              <a:t>jauapty</a:t>
            </a:r>
            <a:r>
              <a:rPr lang="en-GB" sz="2400" i="1" dirty="0">
                <a:latin typeface="Times New Roman"/>
                <a:cs typeface="Times New Roman"/>
              </a:rPr>
              <a:t>        </a:t>
            </a:r>
            <a:r>
              <a:rPr lang="en-GB" sz="2400" i="1" dirty="0" err="1">
                <a:latin typeface="Times New Roman"/>
                <a:cs typeface="Times New Roman"/>
              </a:rPr>
              <a:t>bіl-gei</a:t>
            </a:r>
            <a:r>
              <a:rPr lang="en-GB" sz="2400" i="1" dirty="0">
                <a:latin typeface="Times New Roman"/>
                <a:cs typeface="Times New Roman"/>
              </a:rPr>
              <a:t>        e-di-m.</a:t>
            </a:r>
            <a:endParaRPr lang="en-GB" sz="2400" dirty="0">
              <a:latin typeface="Times New Roman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cs typeface="Times New Roman"/>
              </a:rPr>
              <a:t>I       answer-ᴀᴄᴄ  </a:t>
            </a:r>
            <a:r>
              <a:rPr lang="en-GB" sz="2400" dirty="0" err="1">
                <a:latin typeface="Times New Roman"/>
                <a:cs typeface="Times New Roman"/>
              </a:rPr>
              <a:t>know-sᴜʙ</a:t>
            </a:r>
            <a:r>
              <a:rPr lang="en-GB" sz="2400" dirty="0">
                <a:latin typeface="Times New Roman"/>
                <a:cs typeface="Times New Roman"/>
              </a:rPr>
              <a:t>ᴊ  ᴀᴜx-ᴘsᴛ-1sɢ</a:t>
            </a:r>
            <a:endParaRPr lang="en-GB" sz="2400" dirty="0">
              <a:latin typeface="Times New Roman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cs typeface="Times New Roman"/>
              </a:rPr>
              <a:t>‘I  wish I knew the answer.’</a:t>
            </a:r>
            <a:endParaRPr lang="en-GB" sz="2400" dirty="0">
              <a:cs typeface="Calibri" panose="020F0502020204030204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70567E-86A0-5CB0-627E-0ABDDC96B97B}"/>
              </a:ext>
            </a:extLst>
          </p:cNvPr>
          <p:cNvSpPr/>
          <p:nvPr/>
        </p:nvSpPr>
        <p:spPr>
          <a:xfrm>
            <a:off x="9757457" y="2508811"/>
            <a:ext cx="684836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355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8411D-4909-63EF-2014-BFF26F725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Times New Roman"/>
                <a:ea typeface="+mj-lt"/>
                <a:cs typeface="+mj-lt"/>
              </a:rPr>
              <a:t>Kazakh X-marked desires </a:t>
            </a:r>
            <a:r>
              <a:rPr lang="en-GB" sz="3600" dirty="0">
                <a:latin typeface="Times New Roman"/>
                <a:ea typeface="+mj-lt"/>
                <a:cs typeface="Times New Roman"/>
              </a:rPr>
              <a:t>with present time reference</a:t>
            </a:r>
            <a:endParaRPr lang="en-GB" sz="3600" dirty="0">
              <a:latin typeface="Times New Roman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4ED14-D742-B5B8-EAEE-FAB1C1115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587"/>
            <a:ext cx="10515600" cy="43513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endParaRPr lang="en-GB" i="1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latin typeface="Times New Roman"/>
                <a:ea typeface="+mn-lt"/>
                <a:cs typeface="+mn-lt"/>
              </a:rPr>
              <a:t>1)</a:t>
            </a:r>
            <a:r>
              <a:rPr lang="en-GB" i="1" dirty="0">
                <a:latin typeface="Times New Roman"/>
                <a:ea typeface="+mn-lt"/>
                <a:cs typeface="+mn-lt"/>
              </a:rPr>
              <a:t> Men          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jauap</a:t>
            </a:r>
            <a:r>
              <a:rPr lang="en-GB" i="1" dirty="0">
                <a:latin typeface="Times New Roman"/>
                <a:ea typeface="+mn-lt"/>
                <a:cs typeface="+mn-lt"/>
              </a:rPr>
              <a:t>-ty        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bіl</a:t>
            </a:r>
            <a:r>
              <a:rPr lang="en-GB" i="1" dirty="0">
                <a:latin typeface="Times New Roman"/>
                <a:ea typeface="+mn-lt"/>
                <a:cs typeface="+mn-lt"/>
              </a:rPr>
              <a:t>-se-m               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ғoj</a:t>
            </a:r>
            <a:r>
              <a:rPr lang="en-GB" i="1" dirty="0">
                <a:latin typeface="Times New Roman"/>
                <a:ea typeface="+mn-lt"/>
                <a:cs typeface="+mn-lt"/>
              </a:rPr>
              <a:t>.</a:t>
            </a:r>
            <a:endParaRPr lang="en-GB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latin typeface="Times New Roman"/>
                <a:ea typeface="+mn-lt"/>
                <a:cs typeface="+mn-lt"/>
              </a:rPr>
              <a:t>    I                answer-ᴀᴄᴄ   know-ᴄᴏɴᴅ-1sɢ   ᴀᴜ</a:t>
            </a:r>
            <a:r>
              <a:rPr lang="en-GB" dirty="0" err="1">
                <a:latin typeface="Times New Roman"/>
                <a:ea typeface="+mn-lt"/>
                <a:cs typeface="+mn-lt"/>
              </a:rPr>
              <a:t>x.sᴜʙ</a:t>
            </a:r>
            <a:r>
              <a:rPr lang="en-GB" dirty="0">
                <a:latin typeface="Times New Roman"/>
                <a:ea typeface="+mn-lt"/>
                <a:cs typeface="+mn-lt"/>
              </a:rPr>
              <a:t>ᴊ</a:t>
            </a:r>
            <a:endParaRPr lang="en-GB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latin typeface="Times New Roman"/>
                <a:ea typeface="+mn-lt"/>
                <a:cs typeface="+mn-lt"/>
              </a:rPr>
              <a:t>   ‘I wish I knew the answer.’</a:t>
            </a:r>
          </a:p>
          <a:p>
            <a:pPr marL="0" indent="0">
              <a:buNone/>
            </a:pPr>
            <a:endParaRPr lang="en-GB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latin typeface="Times New Roman"/>
                <a:ea typeface="+mn-lt"/>
                <a:cs typeface="+mn-lt"/>
              </a:rPr>
              <a:t>2)</a:t>
            </a:r>
            <a:r>
              <a:rPr lang="en-GB" i="1" dirty="0">
                <a:latin typeface="Times New Roman"/>
                <a:ea typeface="+mn-lt"/>
                <a:cs typeface="+mn-lt"/>
              </a:rPr>
              <a:t> Men          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jauapty</a:t>
            </a:r>
            <a:r>
              <a:rPr lang="en-GB" i="1" dirty="0">
                <a:latin typeface="Times New Roman"/>
                <a:ea typeface="+mn-lt"/>
                <a:cs typeface="+mn-lt"/>
              </a:rPr>
              <a:t>          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bіl</a:t>
            </a:r>
            <a:r>
              <a:rPr lang="en-GB" i="1" dirty="0">
                <a:latin typeface="Times New Roman"/>
                <a:ea typeface="+mn-lt"/>
                <a:cs typeface="+mn-lt"/>
              </a:rPr>
              <a:t>-se-m               </a:t>
            </a:r>
            <a:r>
              <a:rPr lang="en-GB" i="1" dirty="0" err="1">
                <a:latin typeface="Times New Roman"/>
                <a:ea typeface="+mn-lt"/>
                <a:cs typeface="+mn-lt"/>
              </a:rPr>
              <a:t>igi</a:t>
            </a:r>
            <a:r>
              <a:rPr lang="en-GB" i="1" dirty="0">
                <a:latin typeface="Times New Roman"/>
                <a:ea typeface="+mn-lt"/>
                <a:cs typeface="+mn-lt"/>
              </a:rPr>
              <a:t>              e-di.</a:t>
            </a:r>
            <a:endParaRPr lang="en-GB" dirty="0">
              <a:latin typeface="Times New Roman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Times New Roman"/>
                <a:ea typeface="+mn-lt"/>
                <a:cs typeface="+mn-lt"/>
              </a:rPr>
              <a:t>    I                answer-ᴀᴄᴄ   know-ᴄᴏɴᴅ-1sɢ   good.ᴀᴅᴊ    ᴀᴜx-ᴘsᴛ</a:t>
            </a:r>
            <a:endParaRPr lang="en-GB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latin typeface="Times New Roman"/>
                <a:ea typeface="+mn-lt"/>
                <a:cs typeface="+mn-lt"/>
              </a:rPr>
              <a:t>   ‘I  wish I knew the answer.’</a:t>
            </a:r>
            <a:endParaRPr lang="en-GB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cs typeface="Calibri" panose="020F050202020403020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FE36B0B-342C-E621-6048-47BC87573072}"/>
              </a:ext>
            </a:extLst>
          </p:cNvPr>
          <p:cNvSpPr/>
          <p:nvPr/>
        </p:nvSpPr>
        <p:spPr>
          <a:xfrm>
            <a:off x="7606495" y="3502305"/>
            <a:ext cx="684836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8700FB8-D7D5-FFA6-D784-19F919F46A9C}"/>
              </a:ext>
            </a:extLst>
          </p:cNvPr>
          <p:cNvSpPr/>
          <p:nvPr/>
        </p:nvSpPr>
        <p:spPr>
          <a:xfrm>
            <a:off x="4626013" y="3502305"/>
            <a:ext cx="347242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92F0B2B-4BB3-E898-41A2-52E40FA11807}"/>
              </a:ext>
            </a:extLst>
          </p:cNvPr>
          <p:cNvSpPr/>
          <p:nvPr/>
        </p:nvSpPr>
        <p:spPr>
          <a:xfrm>
            <a:off x="6178950" y="3502305"/>
            <a:ext cx="684836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3AF7959-2959-40CC-8F5E-41D5E10D63A0}"/>
              </a:ext>
            </a:extLst>
          </p:cNvPr>
          <p:cNvSpPr/>
          <p:nvPr/>
        </p:nvSpPr>
        <p:spPr>
          <a:xfrm>
            <a:off x="6178951" y="2007240"/>
            <a:ext cx="578735" cy="405115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1838D05-9DDB-79B1-C60E-199DC1B9AFE6}"/>
              </a:ext>
            </a:extLst>
          </p:cNvPr>
          <p:cNvSpPr/>
          <p:nvPr/>
        </p:nvSpPr>
        <p:spPr>
          <a:xfrm>
            <a:off x="4548848" y="1959012"/>
            <a:ext cx="347242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715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6B5AB-9505-A8A8-40D6-F68F8A180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453" y="316897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Times New Roman"/>
                <a:cs typeface="Times New Roman"/>
              </a:rPr>
              <a:t>Kazakh X-marked desires with present time reference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3539C-110B-5EAA-E2C5-99FDC60AE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454" y="1439803"/>
            <a:ext cx="9811472" cy="53255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endParaRPr lang="en-GB" sz="24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3)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 Men 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jauapty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 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bіl-gei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                    e-di-m.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    I                answer-ᴀᴄᴄ   </a:t>
            </a:r>
            <a:r>
              <a:rPr lang="en-GB" sz="2400" dirty="0" err="1">
                <a:latin typeface="Times New Roman"/>
                <a:ea typeface="+mn-lt"/>
                <a:cs typeface="+mn-lt"/>
              </a:rPr>
              <a:t>know-sᴜʙ</a:t>
            </a:r>
            <a:r>
              <a:rPr lang="en-GB" sz="2400" dirty="0">
                <a:latin typeface="Times New Roman"/>
                <a:ea typeface="+mn-lt"/>
                <a:cs typeface="+mn-lt"/>
              </a:rPr>
              <a:t>ᴊ              ᴀᴜx-ᴘsᴛ-1sɢ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   ‘I  wish I knew the answer.’</a:t>
            </a:r>
          </a:p>
          <a:p>
            <a:pPr marL="0" indent="0">
              <a:buNone/>
            </a:pPr>
            <a:endParaRPr lang="en-GB" sz="2400" dirty="0">
              <a:latin typeface="Times New Roman"/>
              <a:cs typeface="Calibri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4)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 Men 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jauapty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 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bіl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-se-m                  e-ken.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    I                answer-ᴀᴄᴄ   know-ᴄᴏɴᴅ-1sɢ       ᴀᴜx.ᴘ</a:t>
            </a:r>
            <a:r>
              <a:rPr lang="en-GB" sz="2400" dirty="0" err="1">
                <a:latin typeface="Times New Roman"/>
                <a:ea typeface="+mn-lt"/>
                <a:cs typeface="+mn-lt"/>
              </a:rPr>
              <a:t>ʀs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   ‘I wish I knew the answer.’</a:t>
            </a:r>
          </a:p>
          <a:p>
            <a:pPr marL="0" indent="0">
              <a:buNone/>
            </a:pPr>
            <a:endParaRPr lang="en-GB" sz="24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5)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 Men 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jauapty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 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bіl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-se-m                  de-p           e-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dі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-m.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    I                answer-ᴀᴄᴄ   know-ᴄᴏɴᴅ-1sɢ      ᴀᴜx-ᴘ</a:t>
            </a:r>
            <a:r>
              <a:rPr lang="en-GB" sz="2400" dirty="0" err="1">
                <a:latin typeface="Times New Roman"/>
                <a:ea typeface="+mn-lt"/>
                <a:cs typeface="+mn-lt"/>
              </a:rPr>
              <a:t>ʀs</a:t>
            </a:r>
            <a:r>
              <a:rPr lang="en-GB" sz="2400" dirty="0">
                <a:latin typeface="Times New Roman"/>
                <a:ea typeface="+mn-lt"/>
                <a:cs typeface="+mn-lt"/>
              </a:rPr>
              <a:t>      ᴀᴜx-ᴘsᴛ-1sɢ</a:t>
            </a:r>
            <a:endParaRPr lang="en-GB" sz="24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   ‘I  wish I knew the answer.’</a:t>
            </a:r>
            <a:endParaRPr lang="en-GB" sz="24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cs typeface="Calibri" panose="020F050202020403020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A11EB42-9779-3180-3CCF-31BEBC74F8AA}"/>
              </a:ext>
            </a:extLst>
          </p:cNvPr>
          <p:cNvSpPr/>
          <p:nvPr/>
        </p:nvSpPr>
        <p:spPr>
          <a:xfrm>
            <a:off x="4172672" y="3145419"/>
            <a:ext cx="347242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3EAF475-3421-777B-CBAE-2671DDF34268}"/>
              </a:ext>
            </a:extLst>
          </p:cNvPr>
          <p:cNvSpPr/>
          <p:nvPr/>
        </p:nvSpPr>
        <p:spPr>
          <a:xfrm>
            <a:off x="4172672" y="4669419"/>
            <a:ext cx="347242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EAF28E0-4F57-7A19-EE95-5C0C148FB700}"/>
              </a:ext>
            </a:extLst>
          </p:cNvPr>
          <p:cNvSpPr/>
          <p:nvPr/>
        </p:nvSpPr>
        <p:spPr>
          <a:xfrm>
            <a:off x="5928166" y="1737165"/>
            <a:ext cx="540153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48926A7-E8A1-07CF-A578-F96737FAEC58}"/>
              </a:ext>
            </a:extLst>
          </p:cNvPr>
          <p:cNvSpPr/>
          <p:nvPr/>
        </p:nvSpPr>
        <p:spPr>
          <a:xfrm>
            <a:off x="7191735" y="4669419"/>
            <a:ext cx="588382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09DD8BB-32C3-A985-A0B4-A90C53B6FF23}"/>
              </a:ext>
            </a:extLst>
          </p:cNvPr>
          <p:cNvSpPr/>
          <p:nvPr/>
        </p:nvSpPr>
        <p:spPr>
          <a:xfrm>
            <a:off x="4172672" y="1717874"/>
            <a:ext cx="443699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3555B42-8EFA-390D-C80A-81C0E181B5C1}"/>
              </a:ext>
            </a:extLst>
          </p:cNvPr>
          <p:cNvSpPr/>
          <p:nvPr/>
        </p:nvSpPr>
        <p:spPr>
          <a:xfrm>
            <a:off x="5976393" y="3145419"/>
            <a:ext cx="646255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DF200B0-2645-EABB-2B4B-92EE47B9DE90}"/>
              </a:ext>
            </a:extLst>
          </p:cNvPr>
          <p:cNvSpPr/>
          <p:nvPr/>
        </p:nvSpPr>
        <p:spPr>
          <a:xfrm>
            <a:off x="5976393" y="4669418"/>
            <a:ext cx="588382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213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519F0-2576-B9D0-3350-071BFF0AF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Times New Roman"/>
                <a:cs typeface="Times New Roman"/>
              </a:rPr>
              <a:t>Kazakh X-marked desires with past time reference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E2082-9984-2B9E-C0C2-078CECD2A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840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en-GB" sz="24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1)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 Men 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jauap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-ty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bіl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-gen-de      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ғoj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.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    I                answer-ᴀᴄᴄ   know-ᴘsᴛ-ᴄᴏɴᴅ      ᴀᴜ</a:t>
            </a:r>
            <a:r>
              <a:rPr lang="en-GB" sz="2400" dirty="0" err="1">
                <a:latin typeface="Times New Roman"/>
                <a:ea typeface="+mn-lt"/>
                <a:cs typeface="+mn-lt"/>
              </a:rPr>
              <a:t>x.sᴜʙ</a:t>
            </a:r>
            <a:r>
              <a:rPr lang="en-GB" sz="2400" dirty="0">
                <a:latin typeface="Times New Roman"/>
                <a:ea typeface="+mn-lt"/>
                <a:cs typeface="+mn-lt"/>
              </a:rPr>
              <a:t>ᴊ</a:t>
            </a:r>
            <a:endParaRPr lang="en-GB" sz="2400">
              <a:latin typeface="Times New Roman"/>
              <a:cs typeface="Calibri" panose="020F0502020204030204"/>
            </a:endParaRPr>
          </a:p>
          <a:p>
            <a:pPr marL="0" indent="0" algn="just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   ‘I wish I had known the answer.’                         </a:t>
            </a:r>
            <a:endParaRPr lang="en-GB" sz="2400" dirty="0">
              <a:latin typeface="Times New Roman"/>
              <a:cs typeface="Calibri"/>
            </a:endParaRPr>
          </a:p>
          <a:p>
            <a:pPr marL="0" indent="0">
              <a:buNone/>
            </a:pPr>
            <a:endParaRPr lang="en-GB" sz="2400" dirty="0">
              <a:latin typeface="Times New Roman"/>
              <a:cs typeface="Calibri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2) 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Men 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jauapty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          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bіl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-se-m                  de-gen      e-</a:t>
            </a:r>
            <a:r>
              <a:rPr lang="en-GB" sz="2400" i="1" dirty="0" err="1">
                <a:latin typeface="Times New Roman"/>
                <a:ea typeface="+mn-lt"/>
                <a:cs typeface="+mn-lt"/>
              </a:rPr>
              <a:t>dі</a:t>
            </a:r>
            <a:r>
              <a:rPr lang="en-GB" sz="2400" i="1" dirty="0">
                <a:latin typeface="Times New Roman"/>
                <a:ea typeface="+mn-lt"/>
                <a:cs typeface="+mn-lt"/>
              </a:rPr>
              <a:t>-m.</a:t>
            </a:r>
            <a:endParaRPr lang="en-GB" sz="24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    I                answer-ᴀᴄᴄ   know-ᴄᴏɴᴅ-1sɢ       ᴀᴜx-ᴘsᴛ    ᴀᴜx-ᴘsᴛ-1sɢ</a:t>
            </a:r>
            <a:endParaRPr lang="en-GB" sz="24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>
                <a:latin typeface="Times New Roman"/>
                <a:ea typeface="+mn-lt"/>
                <a:cs typeface="+mn-lt"/>
              </a:rPr>
              <a:t>   ‘I  wish I had known the answer.’</a:t>
            </a:r>
            <a:endParaRPr lang="en-GB" sz="24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cs typeface="Calibri" panose="020F050202020403020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AB983FF-9968-2EF9-0AE4-32FB56ECA19B}"/>
              </a:ext>
            </a:extLst>
          </p:cNvPr>
          <p:cNvSpPr/>
          <p:nvPr/>
        </p:nvSpPr>
        <p:spPr>
          <a:xfrm>
            <a:off x="5089002" y="1939723"/>
            <a:ext cx="405117" cy="385824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8D49287-C3A7-CD93-594C-ED47714726EB}"/>
              </a:ext>
            </a:extLst>
          </p:cNvPr>
          <p:cNvSpPr/>
          <p:nvPr/>
        </p:nvSpPr>
        <p:spPr>
          <a:xfrm>
            <a:off x="6506899" y="1939723"/>
            <a:ext cx="462990" cy="385824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FB747C8-0FC7-83E0-7330-8421F53A2F56}"/>
              </a:ext>
            </a:extLst>
          </p:cNvPr>
          <p:cNvSpPr/>
          <p:nvPr/>
        </p:nvSpPr>
        <p:spPr>
          <a:xfrm>
            <a:off x="4626014" y="3589115"/>
            <a:ext cx="347243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D62957A-CFD7-0870-360D-CAB4548E911C}"/>
              </a:ext>
            </a:extLst>
          </p:cNvPr>
          <p:cNvSpPr/>
          <p:nvPr/>
        </p:nvSpPr>
        <p:spPr>
          <a:xfrm>
            <a:off x="7828343" y="3589115"/>
            <a:ext cx="588382" cy="45334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395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UW2017">
  <a:themeElements>
    <a:clrScheme name="Niestandardowy 4">
      <a:dk1>
        <a:srgbClr val="000000"/>
      </a:dk1>
      <a:lt1>
        <a:srgbClr val="FFFFFF"/>
      </a:lt1>
      <a:dk2>
        <a:srgbClr val="00447A"/>
      </a:dk2>
      <a:lt2>
        <a:srgbClr val="FFFFFF"/>
      </a:lt2>
      <a:accent1>
        <a:srgbClr val="0092CE"/>
      </a:accent1>
      <a:accent2>
        <a:srgbClr val="F9B531"/>
      </a:accent2>
      <a:accent3>
        <a:srgbClr val="C4D121"/>
      </a:accent3>
      <a:accent4>
        <a:srgbClr val="E76153"/>
      </a:accent4>
      <a:accent5>
        <a:srgbClr val="34BCE5"/>
      </a:accent5>
      <a:accent6>
        <a:srgbClr val="A6DBF4"/>
      </a:accent6>
      <a:hlink>
        <a:srgbClr val="00589B"/>
      </a:hlink>
      <a:folHlink>
        <a:srgbClr val="BFBFB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MotywUW2017</vt:lpstr>
      <vt:lpstr>The morphosyntax of X-marking in Kazakh, Russian and Polish languages</vt:lpstr>
      <vt:lpstr>O-marking vs X-marking</vt:lpstr>
      <vt:lpstr> Kazakh conditionals with present/future time reference</vt:lpstr>
      <vt:lpstr> Kazakh conditionals with past time reference</vt:lpstr>
      <vt:lpstr>The auxiliary verb edi</vt:lpstr>
      <vt:lpstr>Kazakh desire mood: wants vs wishes</vt:lpstr>
      <vt:lpstr>Kazakh X-marked desires with present time reference</vt:lpstr>
      <vt:lpstr>Kazakh X-marked desires with present time reference</vt:lpstr>
      <vt:lpstr>Kazakh X-marked desires with past time reference</vt:lpstr>
      <vt:lpstr>Similarities between X-marking in conditionals and desires</vt:lpstr>
      <vt:lpstr>Russian conditionals with present time reference</vt:lpstr>
      <vt:lpstr>Russian conditionals with past time reference</vt:lpstr>
      <vt:lpstr>Present vs past X-marked conditionals in Russian</vt:lpstr>
      <vt:lpstr>Russian conditionals with future time reference</vt:lpstr>
      <vt:lpstr>Russian desires: wants vs wishes</vt:lpstr>
      <vt:lpstr>Polish conditionals with present time reference</vt:lpstr>
      <vt:lpstr>Polish conditionals with past time reference</vt:lpstr>
      <vt:lpstr>Temporal adverb vs plusquamperfect </vt:lpstr>
      <vt:lpstr>Polish conditionals with future time reference</vt:lpstr>
      <vt:lpstr>Another use of fake past tense in Polish</vt:lpstr>
      <vt:lpstr>Polish desires: wants vs wishes</vt:lpstr>
      <vt:lpstr>X-marking in Kazakh, Russian and Polish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997</cp:revision>
  <dcterms:created xsi:type="dcterms:W3CDTF">2022-10-26T18:35:41Z</dcterms:created>
  <dcterms:modified xsi:type="dcterms:W3CDTF">2022-10-30T14:43:51Z</dcterms:modified>
</cp:coreProperties>
</file>