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33"/>
  </p:notesMasterIdLst>
  <p:sldIdLst>
    <p:sldId id="256" r:id="rId5"/>
    <p:sldId id="281" r:id="rId6"/>
    <p:sldId id="258" r:id="rId7"/>
    <p:sldId id="260" r:id="rId8"/>
    <p:sldId id="304" r:id="rId9"/>
    <p:sldId id="288" r:id="rId10"/>
    <p:sldId id="299" r:id="rId11"/>
    <p:sldId id="301" r:id="rId12"/>
    <p:sldId id="259" r:id="rId13"/>
    <p:sldId id="302" r:id="rId14"/>
    <p:sldId id="303" r:id="rId15"/>
    <p:sldId id="300" r:id="rId16"/>
    <p:sldId id="305" r:id="rId17"/>
    <p:sldId id="306" r:id="rId18"/>
    <p:sldId id="307" r:id="rId19"/>
    <p:sldId id="284" r:id="rId20"/>
    <p:sldId id="312" r:id="rId21"/>
    <p:sldId id="308" r:id="rId22"/>
    <p:sldId id="309" r:id="rId23"/>
    <p:sldId id="317" r:id="rId24"/>
    <p:sldId id="310" r:id="rId25"/>
    <p:sldId id="313" r:id="rId26"/>
    <p:sldId id="290" r:id="rId27"/>
    <p:sldId id="295" r:id="rId28"/>
    <p:sldId id="315" r:id="rId29"/>
    <p:sldId id="291" r:id="rId30"/>
    <p:sldId id="316" r:id="rId31"/>
    <p:sldId id="298" r:id="rId32"/>
  </p:sldIdLst>
  <p:sldSz cx="17338675" cy="9753600"/>
  <p:notesSz cx="6858000" cy="9144000"/>
  <p:defaultTextStyle>
    <a:defPPr>
      <a:defRPr lang="en-US"/>
    </a:defPPr>
    <a:lvl1pPr marL="0" algn="l" defTabSz="1300368" rtl="0" eaLnBrk="1" latinLnBrk="0" hangingPunct="1">
      <a:defRPr sz="2560" kern="1200">
        <a:solidFill>
          <a:schemeClr val="tx1"/>
        </a:solidFill>
        <a:latin typeface="+mn-lt"/>
        <a:ea typeface="+mn-ea"/>
        <a:cs typeface="+mn-cs"/>
      </a:defRPr>
    </a:lvl1pPr>
    <a:lvl2pPr marL="650184" algn="l" defTabSz="1300368" rtl="0" eaLnBrk="1" latinLnBrk="0" hangingPunct="1">
      <a:defRPr sz="2560" kern="1200">
        <a:solidFill>
          <a:schemeClr val="tx1"/>
        </a:solidFill>
        <a:latin typeface="+mn-lt"/>
        <a:ea typeface="+mn-ea"/>
        <a:cs typeface="+mn-cs"/>
      </a:defRPr>
    </a:lvl2pPr>
    <a:lvl3pPr marL="1300368" algn="l" defTabSz="1300368" rtl="0" eaLnBrk="1" latinLnBrk="0" hangingPunct="1">
      <a:defRPr sz="2560" kern="1200">
        <a:solidFill>
          <a:schemeClr val="tx1"/>
        </a:solidFill>
        <a:latin typeface="+mn-lt"/>
        <a:ea typeface="+mn-ea"/>
        <a:cs typeface="+mn-cs"/>
      </a:defRPr>
    </a:lvl3pPr>
    <a:lvl4pPr marL="1950552" algn="l" defTabSz="1300368" rtl="0" eaLnBrk="1" latinLnBrk="0" hangingPunct="1">
      <a:defRPr sz="2560" kern="1200">
        <a:solidFill>
          <a:schemeClr val="tx1"/>
        </a:solidFill>
        <a:latin typeface="+mn-lt"/>
        <a:ea typeface="+mn-ea"/>
        <a:cs typeface="+mn-cs"/>
      </a:defRPr>
    </a:lvl4pPr>
    <a:lvl5pPr marL="2600736" algn="l" defTabSz="1300368" rtl="0" eaLnBrk="1" latinLnBrk="0" hangingPunct="1">
      <a:defRPr sz="2560" kern="1200">
        <a:solidFill>
          <a:schemeClr val="tx1"/>
        </a:solidFill>
        <a:latin typeface="+mn-lt"/>
        <a:ea typeface="+mn-ea"/>
        <a:cs typeface="+mn-cs"/>
      </a:defRPr>
    </a:lvl5pPr>
    <a:lvl6pPr marL="3250921" algn="l" defTabSz="1300368" rtl="0" eaLnBrk="1" latinLnBrk="0" hangingPunct="1">
      <a:defRPr sz="2560" kern="1200">
        <a:solidFill>
          <a:schemeClr val="tx1"/>
        </a:solidFill>
        <a:latin typeface="+mn-lt"/>
        <a:ea typeface="+mn-ea"/>
        <a:cs typeface="+mn-cs"/>
      </a:defRPr>
    </a:lvl6pPr>
    <a:lvl7pPr marL="3901105" algn="l" defTabSz="1300368" rtl="0" eaLnBrk="1" latinLnBrk="0" hangingPunct="1">
      <a:defRPr sz="2560" kern="1200">
        <a:solidFill>
          <a:schemeClr val="tx1"/>
        </a:solidFill>
        <a:latin typeface="+mn-lt"/>
        <a:ea typeface="+mn-ea"/>
        <a:cs typeface="+mn-cs"/>
      </a:defRPr>
    </a:lvl7pPr>
    <a:lvl8pPr marL="4551289" algn="l" defTabSz="1300368" rtl="0" eaLnBrk="1" latinLnBrk="0" hangingPunct="1">
      <a:defRPr sz="2560" kern="1200">
        <a:solidFill>
          <a:schemeClr val="tx1"/>
        </a:solidFill>
        <a:latin typeface="+mn-lt"/>
        <a:ea typeface="+mn-ea"/>
        <a:cs typeface="+mn-cs"/>
      </a:defRPr>
    </a:lvl8pPr>
    <a:lvl9pPr marL="5201473" algn="l" defTabSz="1300368" rtl="0" eaLnBrk="1" latinLnBrk="0" hangingPunct="1">
      <a:defRPr sz="256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2" userDrawn="1">
          <p15:clr>
            <a:srgbClr val="A4A3A4"/>
          </p15:clr>
        </p15:guide>
        <p15:guide id="2" pos="54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64C8"/>
    <a:srgbClr val="FFD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90" autoAdjust="0"/>
    <p:restoredTop sz="76959" autoAdjust="0"/>
  </p:normalViewPr>
  <p:slideViewPr>
    <p:cSldViewPr snapToGrid="0" showGuides="1">
      <p:cViewPr varScale="1">
        <p:scale>
          <a:sx n="47" d="100"/>
          <a:sy n="47" d="100"/>
        </p:scale>
        <p:origin x="1310" y="53"/>
      </p:cViewPr>
      <p:guideLst>
        <p:guide orient="horz" pos="3072"/>
        <p:guide pos="546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zra La Roi" userId="f923b6af-66ae-4244-a89b-6d15726bfe7b" providerId="ADAL" clId="{1A77657F-50E6-40C2-A7AB-DA8F2CA719FA}"/>
    <pc:docChg chg="modSld">
      <pc:chgData name="Ezra La Roi" userId="f923b6af-66ae-4244-a89b-6d15726bfe7b" providerId="ADAL" clId="{1A77657F-50E6-40C2-A7AB-DA8F2CA719FA}" dt="2022-02-24T08:57:56.811" v="49"/>
      <pc:docMkLst>
        <pc:docMk/>
      </pc:docMkLst>
      <pc:sldChg chg="modSp">
        <pc:chgData name="Ezra La Roi" userId="f923b6af-66ae-4244-a89b-6d15726bfe7b" providerId="ADAL" clId="{1A77657F-50E6-40C2-A7AB-DA8F2CA719FA}" dt="2022-02-24T08:57:56.811" v="49"/>
        <pc:sldMkLst>
          <pc:docMk/>
          <pc:sldMk cId="3355618083" sldId="256"/>
        </pc:sldMkLst>
        <pc:spChg chg="mod">
          <ac:chgData name="Ezra La Roi" userId="f923b6af-66ae-4244-a89b-6d15726bfe7b" providerId="ADAL" clId="{1A77657F-50E6-40C2-A7AB-DA8F2CA719FA}" dt="2022-02-24T08:57:56.811" v="49"/>
          <ac:spMkLst>
            <pc:docMk/>
            <pc:sldMk cId="3355618083" sldId="256"/>
            <ac:spMk id="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680C0C-85DF-417F-8238-DB0D15743621}" type="datetimeFigureOut">
              <a:rPr lang="en-GB" smtClean="0"/>
              <a:t>02/11/2022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9A0A48-EDB1-4AFE-B1B7-10CE2A416496}" type="slidenum">
              <a:rPr lang="en-GB" smtClean="0"/>
              <a:t>‹nr.›</a:t>
            </a:fld>
            <a:endParaRPr lang="en-GB"/>
          </a:p>
        </p:txBody>
      </p:sp>
    </p:spTree>
    <p:extLst>
      <p:ext uri="{BB962C8B-B14F-4D97-AF65-F5344CB8AC3E}">
        <p14:creationId xmlns:p14="http://schemas.microsoft.com/office/powerpoint/2010/main" val="326201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539A0A48-EDB1-4AFE-B1B7-10CE2A416496}" type="slidenum">
              <a:rPr lang="en-GB" smtClean="0"/>
              <a:t>2</a:t>
            </a:fld>
            <a:endParaRPr lang="en-GB"/>
          </a:p>
        </p:txBody>
      </p:sp>
    </p:spTree>
    <p:extLst>
      <p:ext uri="{BB962C8B-B14F-4D97-AF65-F5344CB8AC3E}">
        <p14:creationId xmlns:p14="http://schemas.microsoft.com/office/powerpoint/2010/main" val="31136302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39A0A48-EDB1-4AFE-B1B7-10CE2A416496}" type="slidenum">
              <a:rPr lang="en-GB" smtClean="0"/>
              <a:t>11</a:t>
            </a:fld>
            <a:endParaRPr lang="en-GB"/>
          </a:p>
        </p:txBody>
      </p:sp>
    </p:spTree>
    <p:extLst>
      <p:ext uri="{BB962C8B-B14F-4D97-AF65-F5344CB8AC3E}">
        <p14:creationId xmlns:p14="http://schemas.microsoft.com/office/powerpoint/2010/main" val="36526222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39A0A48-EDB1-4AFE-B1B7-10CE2A416496}" type="slidenum">
              <a:rPr lang="en-GB" smtClean="0"/>
              <a:t>12</a:t>
            </a:fld>
            <a:endParaRPr lang="en-GB"/>
          </a:p>
        </p:txBody>
      </p:sp>
    </p:spTree>
    <p:extLst>
      <p:ext uri="{BB962C8B-B14F-4D97-AF65-F5344CB8AC3E}">
        <p14:creationId xmlns:p14="http://schemas.microsoft.com/office/powerpoint/2010/main" val="21747929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39A0A48-EDB1-4AFE-B1B7-10CE2A416496}" type="slidenum">
              <a:rPr lang="en-GB" smtClean="0"/>
              <a:t>13</a:t>
            </a:fld>
            <a:endParaRPr lang="en-GB"/>
          </a:p>
        </p:txBody>
      </p:sp>
    </p:spTree>
    <p:extLst>
      <p:ext uri="{BB962C8B-B14F-4D97-AF65-F5344CB8AC3E}">
        <p14:creationId xmlns:p14="http://schemas.microsoft.com/office/powerpoint/2010/main" val="24604762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39A0A48-EDB1-4AFE-B1B7-10CE2A416496}" type="slidenum">
              <a:rPr lang="en-GB" smtClean="0"/>
              <a:t>14</a:t>
            </a:fld>
            <a:endParaRPr lang="en-GB"/>
          </a:p>
        </p:txBody>
      </p:sp>
    </p:spTree>
    <p:extLst>
      <p:ext uri="{BB962C8B-B14F-4D97-AF65-F5344CB8AC3E}">
        <p14:creationId xmlns:p14="http://schemas.microsoft.com/office/powerpoint/2010/main" val="1528570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39A0A48-EDB1-4AFE-B1B7-10CE2A416496}" type="slidenum">
              <a:rPr lang="en-GB" smtClean="0"/>
              <a:t>15</a:t>
            </a:fld>
            <a:endParaRPr lang="en-GB"/>
          </a:p>
        </p:txBody>
      </p:sp>
    </p:spTree>
    <p:extLst>
      <p:ext uri="{BB962C8B-B14F-4D97-AF65-F5344CB8AC3E}">
        <p14:creationId xmlns:p14="http://schemas.microsoft.com/office/powerpoint/2010/main" val="3580359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39A0A48-EDB1-4AFE-B1B7-10CE2A416496}" type="slidenum">
              <a:rPr lang="en-GB" smtClean="0"/>
              <a:t>16</a:t>
            </a:fld>
            <a:endParaRPr lang="en-GB"/>
          </a:p>
        </p:txBody>
      </p:sp>
    </p:spTree>
    <p:extLst>
      <p:ext uri="{BB962C8B-B14F-4D97-AF65-F5344CB8AC3E}">
        <p14:creationId xmlns:p14="http://schemas.microsoft.com/office/powerpoint/2010/main" val="20141101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39A0A48-EDB1-4AFE-B1B7-10CE2A416496}" type="slidenum">
              <a:rPr lang="en-GB" smtClean="0"/>
              <a:t>17</a:t>
            </a:fld>
            <a:endParaRPr lang="en-GB"/>
          </a:p>
        </p:txBody>
      </p:sp>
    </p:spTree>
    <p:extLst>
      <p:ext uri="{BB962C8B-B14F-4D97-AF65-F5344CB8AC3E}">
        <p14:creationId xmlns:p14="http://schemas.microsoft.com/office/powerpoint/2010/main" val="22782392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39A0A48-EDB1-4AFE-B1B7-10CE2A416496}" type="slidenum">
              <a:rPr lang="en-GB" smtClean="0"/>
              <a:t>18</a:t>
            </a:fld>
            <a:endParaRPr lang="en-GB"/>
          </a:p>
        </p:txBody>
      </p:sp>
    </p:spTree>
    <p:extLst>
      <p:ext uri="{BB962C8B-B14F-4D97-AF65-F5344CB8AC3E}">
        <p14:creationId xmlns:p14="http://schemas.microsoft.com/office/powerpoint/2010/main" val="39367168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39A0A48-EDB1-4AFE-B1B7-10CE2A416496}" type="slidenum">
              <a:rPr lang="en-GB" smtClean="0"/>
              <a:t>19</a:t>
            </a:fld>
            <a:endParaRPr lang="en-GB"/>
          </a:p>
        </p:txBody>
      </p:sp>
    </p:spTree>
    <p:extLst>
      <p:ext uri="{BB962C8B-B14F-4D97-AF65-F5344CB8AC3E}">
        <p14:creationId xmlns:p14="http://schemas.microsoft.com/office/powerpoint/2010/main" val="36225423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39A0A48-EDB1-4AFE-B1B7-10CE2A416496}" type="slidenum">
              <a:rPr lang="en-GB" smtClean="0"/>
              <a:t>21</a:t>
            </a:fld>
            <a:endParaRPr lang="en-GB"/>
          </a:p>
        </p:txBody>
      </p:sp>
    </p:spTree>
    <p:extLst>
      <p:ext uri="{BB962C8B-B14F-4D97-AF65-F5344CB8AC3E}">
        <p14:creationId xmlns:p14="http://schemas.microsoft.com/office/powerpoint/2010/main" val="3467982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dirty="0"/>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539A0A48-EDB1-4AFE-B1B7-10CE2A416496}" type="slidenum">
              <a:rPr lang="en-GB" smtClean="0"/>
              <a:t>3</a:t>
            </a:fld>
            <a:endParaRPr lang="en-GB"/>
          </a:p>
        </p:txBody>
      </p:sp>
    </p:spTree>
    <p:extLst>
      <p:ext uri="{BB962C8B-B14F-4D97-AF65-F5344CB8AC3E}">
        <p14:creationId xmlns:p14="http://schemas.microsoft.com/office/powerpoint/2010/main" val="33438226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39A0A48-EDB1-4AFE-B1B7-10CE2A416496}" type="slidenum">
              <a:rPr lang="en-GB" smtClean="0"/>
              <a:t>22</a:t>
            </a:fld>
            <a:endParaRPr lang="en-GB"/>
          </a:p>
        </p:txBody>
      </p:sp>
    </p:spTree>
    <p:extLst>
      <p:ext uri="{BB962C8B-B14F-4D97-AF65-F5344CB8AC3E}">
        <p14:creationId xmlns:p14="http://schemas.microsoft.com/office/powerpoint/2010/main" val="28677567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39A0A48-EDB1-4AFE-B1B7-10CE2A416496}" type="slidenum">
              <a:rPr lang="en-GB" smtClean="0"/>
              <a:t>23</a:t>
            </a:fld>
            <a:endParaRPr lang="en-GB"/>
          </a:p>
        </p:txBody>
      </p:sp>
    </p:spTree>
    <p:extLst>
      <p:ext uri="{BB962C8B-B14F-4D97-AF65-F5344CB8AC3E}">
        <p14:creationId xmlns:p14="http://schemas.microsoft.com/office/powerpoint/2010/main" val="4512596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39A0A48-EDB1-4AFE-B1B7-10CE2A416496}" type="slidenum">
              <a:rPr lang="en-GB" smtClean="0"/>
              <a:t>24</a:t>
            </a:fld>
            <a:endParaRPr lang="en-GB"/>
          </a:p>
        </p:txBody>
      </p:sp>
    </p:spTree>
    <p:extLst>
      <p:ext uri="{BB962C8B-B14F-4D97-AF65-F5344CB8AC3E}">
        <p14:creationId xmlns:p14="http://schemas.microsoft.com/office/powerpoint/2010/main" val="18274064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39A0A48-EDB1-4AFE-B1B7-10CE2A416496}" type="slidenum">
              <a:rPr lang="en-GB" smtClean="0"/>
              <a:t>25</a:t>
            </a:fld>
            <a:endParaRPr lang="en-GB"/>
          </a:p>
        </p:txBody>
      </p:sp>
    </p:spTree>
    <p:extLst>
      <p:ext uri="{BB962C8B-B14F-4D97-AF65-F5344CB8AC3E}">
        <p14:creationId xmlns:p14="http://schemas.microsoft.com/office/powerpoint/2010/main" val="11674136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39A0A48-EDB1-4AFE-B1B7-10CE2A416496}" type="slidenum">
              <a:rPr lang="en-GB" smtClean="0"/>
              <a:t>26</a:t>
            </a:fld>
            <a:endParaRPr lang="en-GB"/>
          </a:p>
        </p:txBody>
      </p:sp>
    </p:spTree>
    <p:extLst>
      <p:ext uri="{BB962C8B-B14F-4D97-AF65-F5344CB8AC3E}">
        <p14:creationId xmlns:p14="http://schemas.microsoft.com/office/powerpoint/2010/main" val="9535426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39A0A48-EDB1-4AFE-B1B7-10CE2A416496}" type="slidenum">
              <a:rPr lang="en-GB" smtClean="0"/>
              <a:t>27</a:t>
            </a:fld>
            <a:endParaRPr lang="en-GB"/>
          </a:p>
        </p:txBody>
      </p:sp>
    </p:spTree>
    <p:extLst>
      <p:ext uri="{BB962C8B-B14F-4D97-AF65-F5344CB8AC3E}">
        <p14:creationId xmlns:p14="http://schemas.microsoft.com/office/powerpoint/2010/main" val="35659903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39A0A48-EDB1-4AFE-B1B7-10CE2A416496}" type="slidenum">
              <a:rPr lang="en-GB" smtClean="0"/>
              <a:t>28</a:t>
            </a:fld>
            <a:endParaRPr lang="en-GB"/>
          </a:p>
        </p:txBody>
      </p:sp>
    </p:spTree>
    <p:extLst>
      <p:ext uri="{BB962C8B-B14F-4D97-AF65-F5344CB8AC3E}">
        <p14:creationId xmlns:p14="http://schemas.microsoft.com/office/powerpoint/2010/main" val="1236196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39A0A48-EDB1-4AFE-B1B7-10CE2A416496}" type="slidenum">
              <a:rPr lang="en-GB" smtClean="0"/>
              <a:t>4</a:t>
            </a:fld>
            <a:endParaRPr lang="en-GB"/>
          </a:p>
        </p:txBody>
      </p:sp>
    </p:spTree>
    <p:extLst>
      <p:ext uri="{BB962C8B-B14F-4D97-AF65-F5344CB8AC3E}">
        <p14:creationId xmlns:p14="http://schemas.microsoft.com/office/powerpoint/2010/main" val="41469529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39A0A48-EDB1-4AFE-B1B7-10CE2A416496}" type="slidenum">
              <a:rPr lang="en-GB" smtClean="0"/>
              <a:t>5</a:t>
            </a:fld>
            <a:endParaRPr lang="en-GB"/>
          </a:p>
        </p:txBody>
      </p:sp>
    </p:spTree>
    <p:extLst>
      <p:ext uri="{BB962C8B-B14F-4D97-AF65-F5344CB8AC3E}">
        <p14:creationId xmlns:p14="http://schemas.microsoft.com/office/powerpoint/2010/main" val="31641475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39A0A48-EDB1-4AFE-B1B7-10CE2A416496}" type="slidenum">
              <a:rPr lang="en-GB" smtClean="0"/>
              <a:t>6</a:t>
            </a:fld>
            <a:endParaRPr lang="en-GB"/>
          </a:p>
        </p:txBody>
      </p:sp>
    </p:spTree>
    <p:extLst>
      <p:ext uri="{BB962C8B-B14F-4D97-AF65-F5344CB8AC3E}">
        <p14:creationId xmlns:p14="http://schemas.microsoft.com/office/powerpoint/2010/main" val="11503399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39A0A48-EDB1-4AFE-B1B7-10CE2A416496}" type="slidenum">
              <a:rPr lang="en-GB" smtClean="0"/>
              <a:t>7</a:t>
            </a:fld>
            <a:endParaRPr lang="en-GB"/>
          </a:p>
        </p:txBody>
      </p:sp>
    </p:spTree>
    <p:extLst>
      <p:ext uri="{BB962C8B-B14F-4D97-AF65-F5344CB8AC3E}">
        <p14:creationId xmlns:p14="http://schemas.microsoft.com/office/powerpoint/2010/main" val="16571685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39A0A48-EDB1-4AFE-B1B7-10CE2A416496}" type="slidenum">
              <a:rPr lang="en-GB" smtClean="0"/>
              <a:t>8</a:t>
            </a:fld>
            <a:endParaRPr lang="en-GB"/>
          </a:p>
        </p:txBody>
      </p:sp>
    </p:spTree>
    <p:extLst>
      <p:ext uri="{BB962C8B-B14F-4D97-AF65-F5344CB8AC3E}">
        <p14:creationId xmlns:p14="http://schemas.microsoft.com/office/powerpoint/2010/main" val="27182598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39A0A48-EDB1-4AFE-B1B7-10CE2A416496}" type="slidenum">
              <a:rPr lang="en-GB" smtClean="0"/>
              <a:t>9</a:t>
            </a:fld>
            <a:endParaRPr lang="en-GB"/>
          </a:p>
        </p:txBody>
      </p:sp>
    </p:spTree>
    <p:extLst>
      <p:ext uri="{BB962C8B-B14F-4D97-AF65-F5344CB8AC3E}">
        <p14:creationId xmlns:p14="http://schemas.microsoft.com/office/powerpoint/2010/main" val="24275616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39A0A48-EDB1-4AFE-B1B7-10CE2A416496}" type="slidenum">
              <a:rPr lang="en-GB" smtClean="0"/>
              <a:t>10</a:t>
            </a:fld>
            <a:endParaRPr lang="en-GB"/>
          </a:p>
        </p:txBody>
      </p:sp>
    </p:spTree>
    <p:extLst>
      <p:ext uri="{BB962C8B-B14F-4D97-AF65-F5344CB8AC3E}">
        <p14:creationId xmlns:p14="http://schemas.microsoft.com/office/powerpoint/2010/main" val="20295703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blank" preserve="1">
  <p:cSld name="Corporate Log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464F84-246C-4657-8172-1E2969D0F603}" type="datetime1">
              <a:rPr lang="en-GB" smtClean="0"/>
              <a:t>02/11/2022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AE184E0-0BD4-4705-A12B-9B71DDE63301}" type="slidenum">
              <a:rPr lang="en-GB" smtClean="0"/>
              <a:t>‹nr.›</a:t>
            </a:fld>
            <a:endParaRPr lang="en-GB"/>
          </a:p>
        </p:txBody>
      </p:sp>
      <p:pic>
        <p:nvPicPr>
          <p:cNvPr id="6" name="Logo Large 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7747" y="2283675"/>
            <a:ext cx="4800610" cy="4172720"/>
          </a:xfrm>
          <a:prstGeom prst="rect">
            <a:avLst/>
          </a:prstGeom>
        </p:spPr>
      </p:pic>
    </p:spTree>
    <p:extLst>
      <p:ext uri="{BB962C8B-B14F-4D97-AF65-F5344CB8AC3E}">
        <p14:creationId xmlns:p14="http://schemas.microsoft.com/office/powerpoint/2010/main" val="1091436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7" name="Rectangle 6"/>
          <p:cNvSpPr/>
          <p:nvPr userDrawn="1"/>
        </p:nvSpPr>
        <p:spPr>
          <a:xfrm>
            <a:off x="914400" y="1393200"/>
            <a:ext cx="16424275" cy="6505200"/>
          </a:xfrm>
          <a:prstGeom prst="rect">
            <a:avLst/>
          </a:prstGeom>
          <a:solidFill>
            <a:srgbClr val="1E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2" name="Title 1"/>
          <p:cNvSpPr>
            <a:spLocks noGrp="1"/>
          </p:cNvSpPr>
          <p:nvPr>
            <p:ph type="ctrTitle" hasCustomPrompt="1"/>
          </p:nvPr>
        </p:nvSpPr>
        <p:spPr bwMode="white">
          <a:xfrm>
            <a:off x="1291074" y="1743240"/>
            <a:ext cx="7416000" cy="5769600"/>
          </a:xfrm>
        </p:spPr>
        <p:txBody>
          <a:bodyPr anchor="t" anchorCtr="0">
            <a:noAutofit/>
          </a:bodyPr>
          <a:lstStyle>
            <a:lvl1pPr algn="l">
              <a:lnSpc>
                <a:spcPts val="3500"/>
              </a:lnSpc>
              <a:defRPr sz="2500" u="none" cap="none" baseline="0">
                <a:solidFill>
                  <a:schemeClr val="bg1"/>
                </a:solidFill>
                <a:uFill>
                  <a:solidFill>
                    <a:schemeClr val="bg1"/>
                  </a:solidFill>
                </a:uFill>
                <a:latin typeface="+mn-lt"/>
              </a:defRPr>
            </a:lvl1pPr>
          </a:lstStyle>
          <a:p>
            <a:r>
              <a:rPr lang="en-GB" noProof="0" dirty="0"/>
              <a:t>Click to add presenters </a:t>
            </a:r>
            <a:r>
              <a:rPr lang="en-GB" noProof="0"/>
              <a:t>contact data</a:t>
            </a:r>
            <a:endParaRPr lang="en-GB" noProof="0" dirty="0"/>
          </a:p>
        </p:txBody>
      </p:sp>
      <p:sp>
        <p:nvSpPr>
          <p:cNvPr id="8" name="Titles positoning box" hidden="1"/>
          <p:cNvSpPr/>
          <p:nvPr userDrawn="1"/>
        </p:nvSpPr>
        <p:spPr>
          <a:xfrm>
            <a:off x="1371600" y="1828800"/>
            <a:ext cx="15012000" cy="599976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ijdelijke aanduiding voor tekst 4"/>
          <p:cNvSpPr>
            <a:spLocks noGrp="1"/>
          </p:cNvSpPr>
          <p:nvPr>
            <p:ph type="body" sz="quarter" idx="10" hasCustomPrompt="1"/>
          </p:nvPr>
        </p:nvSpPr>
        <p:spPr bwMode="white">
          <a:xfrm>
            <a:off x="9215999" y="3095999"/>
            <a:ext cx="7257600" cy="2142573"/>
          </a:xfrm>
        </p:spPr>
        <p:txBody>
          <a:bodyPr>
            <a:normAutofit/>
          </a:bodyPr>
          <a:lstStyle>
            <a:lvl1pPr>
              <a:lnSpc>
                <a:spcPts val="3500"/>
              </a:lnSpc>
              <a:defRPr sz="2400">
                <a:solidFill>
                  <a:schemeClr val="bg1"/>
                </a:solidFill>
              </a:defRPr>
            </a:lvl1pPr>
          </a:lstStyle>
          <a:p>
            <a:pPr lvl="0"/>
            <a:r>
              <a:rPr lang="en-GB" noProof="0" dirty="0"/>
              <a:t>Click to add social media names</a:t>
            </a:r>
            <a:endParaRPr lang="nl-NL" dirty="0"/>
          </a:p>
        </p:txBody>
      </p:sp>
      <p:pic>
        <p:nvPicPr>
          <p:cNvPr id="16" name="Afbeelding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4400" y="0"/>
            <a:ext cx="3251017" cy="1393200"/>
          </a:xfrm>
          <a:prstGeom prst="rect">
            <a:avLst/>
          </a:prstGeom>
        </p:spPr>
      </p:pic>
    </p:spTree>
    <p:extLst>
      <p:ext uri="{BB962C8B-B14F-4D97-AF65-F5344CB8AC3E}">
        <p14:creationId xmlns:p14="http://schemas.microsoft.com/office/powerpoint/2010/main" val="310378572"/>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Slide">
    <p:spTree>
      <p:nvGrpSpPr>
        <p:cNvPr id="1" name=""/>
        <p:cNvGrpSpPr/>
        <p:nvPr/>
      </p:nvGrpSpPr>
      <p:grpSpPr>
        <a:xfrm>
          <a:off x="0" y="0"/>
          <a:ext cx="0" cy="0"/>
          <a:chOff x="0" y="0"/>
          <a:chExt cx="0" cy="0"/>
        </a:xfrm>
      </p:grpSpPr>
      <p:sp>
        <p:nvSpPr>
          <p:cNvPr id="7" name="Rectangle 6"/>
          <p:cNvSpPr/>
          <p:nvPr userDrawn="1"/>
        </p:nvSpPr>
        <p:spPr>
          <a:xfrm>
            <a:off x="914400" y="1393200"/>
            <a:ext cx="16424275" cy="6505200"/>
          </a:xfrm>
          <a:prstGeom prst="rect">
            <a:avLst/>
          </a:prstGeom>
          <a:solidFill>
            <a:srgbClr val="1E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bwMode="white">
          <a:xfrm>
            <a:off x="1291074" y="2286000"/>
            <a:ext cx="15183366" cy="4436316"/>
          </a:xfrm>
        </p:spPr>
        <p:txBody>
          <a:bodyPr anchor="b">
            <a:noAutofit/>
          </a:bodyPr>
          <a:lstStyle>
            <a:lvl1pPr algn="l">
              <a:lnSpc>
                <a:spcPts val="11000"/>
              </a:lnSpc>
              <a:defRPr sz="10000" u="sng" baseline="0">
                <a:solidFill>
                  <a:schemeClr val="bg1"/>
                </a:solidFill>
                <a:uFill>
                  <a:solidFill>
                    <a:schemeClr val="bg1"/>
                  </a:solidFill>
                </a:uFill>
              </a:defRPr>
            </a:lvl1pPr>
          </a:lstStyle>
          <a:p>
            <a:r>
              <a:rPr lang="nl-NL" noProof="0"/>
              <a:t>Klik om stijl te bewerken</a:t>
            </a:r>
            <a:endParaRPr lang="en-GB" noProof="0" dirty="0"/>
          </a:p>
        </p:txBody>
      </p:sp>
      <p:sp>
        <p:nvSpPr>
          <p:cNvPr id="3" name="Subtitle 2"/>
          <p:cNvSpPr>
            <a:spLocks noGrp="1"/>
          </p:cNvSpPr>
          <p:nvPr>
            <p:ph type="subTitle" idx="1" hasCustomPrompt="1"/>
          </p:nvPr>
        </p:nvSpPr>
        <p:spPr bwMode="white">
          <a:xfrm>
            <a:off x="1283414" y="6874716"/>
            <a:ext cx="15191026" cy="583200"/>
          </a:xfrm>
        </p:spPr>
        <p:txBody>
          <a:bodyPr>
            <a:normAutofit/>
          </a:bodyPr>
          <a:lstStyle>
            <a:lvl1pPr marL="0" indent="0" algn="l">
              <a:lnSpc>
                <a:spcPts val="3600"/>
              </a:lnSpc>
              <a:buNone/>
              <a:defRPr sz="3000">
                <a:solidFill>
                  <a:schemeClr val="accent1"/>
                </a:solidFill>
              </a:defRPr>
            </a:lvl1pPr>
            <a:lvl2pPr marL="650184" indent="0" algn="ctr">
              <a:buNone/>
              <a:defRPr sz="2844"/>
            </a:lvl2pPr>
            <a:lvl3pPr marL="1300368" indent="0" algn="ctr">
              <a:buNone/>
              <a:defRPr sz="2560"/>
            </a:lvl3pPr>
            <a:lvl4pPr marL="1950552" indent="0" algn="ctr">
              <a:buNone/>
              <a:defRPr sz="2275"/>
            </a:lvl4pPr>
            <a:lvl5pPr marL="2600736" indent="0" algn="ctr">
              <a:buNone/>
              <a:defRPr sz="2275"/>
            </a:lvl5pPr>
            <a:lvl6pPr marL="3250921" indent="0" algn="ctr">
              <a:buNone/>
              <a:defRPr sz="2275"/>
            </a:lvl6pPr>
            <a:lvl7pPr marL="3901105" indent="0" algn="ctr">
              <a:buNone/>
              <a:defRPr sz="2275"/>
            </a:lvl7pPr>
            <a:lvl8pPr marL="4551289" indent="0" algn="ctr">
              <a:buNone/>
              <a:defRPr sz="2275"/>
            </a:lvl8pPr>
            <a:lvl9pPr marL="5201473" indent="0" algn="ctr">
              <a:buNone/>
              <a:defRPr sz="2275"/>
            </a:lvl9pPr>
          </a:lstStyle>
          <a:p>
            <a:r>
              <a:rPr lang="en-GB" noProof="0" dirty="0"/>
              <a:t>Click to add subtitle / presenter / date [</a:t>
            </a:r>
            <a:r>
              <a:rPr lang="en-GB" noProof="0" dirty="0" err="1"/>
              <a:t>dd</a:t>
            </a:r>
            <a:r>
              <a:rPr lang="en-GB" noProof="0" dirty="0"/>
              <a:t>-mm-</a:t>
            </a:r>
            <a:r>
              <a:rPr lang="en-GB" noProof="0" dirty="0" err="1"/>
              <a:t>yyyy</a:t>
            </a:r>
            <a:r>
              <a:rPr lang="en-GB" noProof="0" dirty="0"/>
              <a:t>]</a:t>
            </a:r>
          </a:p>
        </p:txBody>
      </p:sp>
      <p:sp>
        <p:nvSpPr>
          <p:cNvPr id="8" name="Titles positoning box" hidden="1"/>
          <p:cNvSpPr/>
          <p:nvPr userDrawn="1"/>
        </p:nvSpPr>
        <p:spPr>
          <a:xfrm>
            <a:off x="1371600" y="6408000"/>
            <a:ext cx="15012000" cy="5760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Picture Placeholder 11"/>
          <p:cNvSpPr>
            <a:spLocks noGrp="1"/>
          </p:cNvSpPr>
          <p:nvPr>
            <p:ph type="pic" sz="quarter" idx="11" hasCustomPrompt="1"/>
          </p:nvPr>
        </p:nvSpPr>
        <p:spPr>
          <a:xfrm>
            <a:off x="3200400" y="8366400"/>
            <a:ext cx="2286000" cy="928800"/>
          </a:xfrm>
        </p:spPr>
        <p:txBody>
          <a:bodyPr/>
          <a:lstStyle>
            <a:lvl1pPr>
              <a:defRPr sz="1600">
                <a:solidFill>
                  <a:schemeClr val="bg1">
                    <a:lumMod val="50000"/>
                  </a:schemeClr>
                </a:solidFill>
              </a:defRPr>
            </a:lvl1pPr>
          </a:lstStyle>
          <a:p>
            <a:r>
              <a:rPr lang="en-GB" noProof="0" dirty="0"/>
              <a:t>Partner Logo 1</a:t>
            </a:r>
          </a:p>
        </p:txBody>
      </p:sp>
      <p:sp>
        <p:nvSpPr>
          <p:cNvPr id="13" name="Picture Placeholder 11"/>
          <p:cNvSpPr>
            <a:spLocks noGrp="1"/>
          </p:cNvSpPr>
          <p:nvPr>
            <p:ph type="pic" sz="quarter" idx="12" hasCustomPrompt="1"/>
          </p:nvPr>
        </p:nvSpPr>
        <p:spPr>
          <a:xfrm>
            <a:off x="5713200" y="8366400"/>
            <a:ext cx="2286000" cy="928800"/>
          </a:xfrm>
        </p:spPr>
        <p:txBody>
          <a:bodyPr/>
          <a:lstStyle>
            <a:lvl1pPr>
              <a:defRPr sz="1600">
                <a:solidFill>
                  <a:schemeClr val="bg1">
                    <a:lumMod val="50000"/>
                  </a:schemeClr>
                </a:solidFill>
              </a:defRPr>
            </a:lvl1pPr>
          </a:lstStyle>
          <a:p>
            <a:r>
              <a:rPr lang="en-GB" noProof="0" dirty="0"/>
              <a:t>Partner Logo 2</a:t>
            </a:r>
          </a:p>
        </p:txBody>
      </p:sp>
      <p:sp>
        <p:nvSpPr>
          <p:cNvPr id="14" name="Picture Placeholder 11"/>
          <p:cNvSpPr>
            <a:spLocks noGrp="1"/>
          </p:cNvSpPr>
          <p:nvPr>
            <p:ph type="pic" sz="quarter" idx="13" hasCustomPrompt="1"/>
          </p:nvPr>
        </p:nvSpPr>
        <p:spPr>
          <a:xfrm>
            <a:off x="8229600" y="8366400"/>
            <a:ext cx="2322000" cy="928800"/>
          </a:xfrm>
        </p:spPr>
        <p:txBody>
          <a:bodyPr/>
          <a:lstStyle>
            <a:lvl1pPr>
              <a:defRPr sz="1600">
                <a:solidFill>
                  <a:schemeClr val="bg1">
                    <a:lumMod val="50000"/>
                  </a:schemeClr>
                </a:solidFill>
              </a:defRPr>
            </a:lvl1pPr>
          </a:lstStyle>
          <a:p>
            <a:r>
              <a:rPr lang="en-GB" noProof="0" dirty="0"/>
              <a:t>Partner Logo 3</a:t>
            </a:r>
          </a:p>
        </p:txBody>
      </p:sp>
      <p:sp>
        <p:nvSpPr>
          <p:cNvPr id="15" name="Picture Placeholder 11"/>
          <p:cNvSpPr>
            <a:spLocks noGrp="1"/>
          </p:cNvSpPr>
          <p:nvPr>
            <p:ph type="pic" sz="quarter" idx="14" hasCustomPrompt="1"/>
          </p:nvPr>
        </p:nvSpPr>
        <p:spPr>
          <a:xfrm>
            <a:off x="10746000" y="8366400"/>
            <a:ext cx="2322000" cy="928800"/>
          </a:xfrm>
        </p:spPr>
        <p:txBody>
          <a:bodyPr/>
          <a:lstStyle>
            <a:lvl1pPr>
              <a:defRPr sz="1600">
                <a:solidFill>
                  <a:schemeClr val="bg1">
                    <a:lumMod val="50000"/>
                  </a:schemeClr>
                </a:solidFill>
              </a:defRPr>
            </a:lvl1pPr>
          </a:lstStyle>
          <a:p>
            <a:r>
              <a:rPr lang="en-GB" noProof="0" dirty="0"/>
              <a:t>Partner Logo 4</a:t>
            </a:r>
          </a:p>
        </p:txBody>
      </p:sp>
      <p:sp>
        <p:nvSpPr>
          <p:cNvPr id="16" name="Oranisation Placeholder"/>
          <p:cNvSpPr>
            <a:spLocks noGrp="1"/>
          </p:cNvSpPr>
          <p:nvPr>
            <p:ph type="body" sz="quarter" idx="15" hasCustomPrompt="1"/>
          </p:nvPr>
        </p:nvSpPr>
        <p:spPr bwMode="white">
          <a:xfrm>
            <a:off x="8580530" y="395008"/>
            <a:ext cx="8294400" cy="540000"/>
          </a:xfrm>
        </p:spPr>
        <p:txBody>
          <a:bodyPr anchor="b" anchorCtr="0">
            <a:normAutofit/>
          </a:bodyPr>
          <a:lstStyle>
            <a:lvl1pPr>
              <a:lnSpc>
                <a:spcPts val="1700"/>
              </a:lnSpc>
              <a:defRPr sz="1400" b="1" i="0" u="sng" cap="all" baseline="0">
                <a:solidFill>
                  <a:srgbClr val="1E64C8"/>
                </a:solidFill>
                <a:uFill>
                  <a:solidFill>
                    <a:schemeClr val="bg1"/>
                  </a:solidFill>
                </a:uFill>
              </a:defRPr>
            </a:lvl1pPr>
            <a:lvl2pPr marL="0" indent="0">
              <a:lnSpc>
                <a:spcPts val="1700"/>
              </a:lnSpc>
              <a:buNone/>
              <a:defRPr sz="1400" cap="all" baseline="0">
                <a:solidFill>
                  <a:srgbClr val="1E64C8"/>
                </a:solidFill>
              </a:defRPr>
            </a:lvl2pPr>
          </a:lstStyle>
          <a:p>
            <a:pPr lvl="0"/>
            <a:r>
              <a:rPr lang="en-GB" noProof="0" dirty="0"/>
              <a:t>Click to edit organisation styles</a:t>
            </a:r>
          </a:p>
          <a:p>
            <a:pPr lvl="1"/>
            <a:r>
              <a:rPr lang="en-GB" noProof="0" dirty="0"/>
              <a:t>Second level</a:t>
            </a:r>
          </a:p>
        </p:txBody>
      </p:sp>
      <p:pic>
        <p:nvPicPr>
          <p:cNvPr id="23" name="Afbeelding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4400" y="0"/>
            <a:ext cx="3251017" cy="1393200"/>
          </a:xfrm>
          <a:prstGeom prst="rect">
            <a:avLst/>
          </a:prstGeom>
        </p:spPr>
      </p:pic>
    </p:spTree>
    <p:extLst>
      <p:ext uri="{BB962C8B-B14F-4D97-AF65-F5344CB8AC3E}">
        <p14:creationId xmlns:p14="http://schemas.microsoft.com/office/powerpoint/2010/main" val="941814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ter Slide">
    <p:spTree>
      <p:nvGrpSpPr>
        <p:cNvPr id="1" name=""/>
        <p:cNvGrpSpPr/>
        <p:nvPr/>
      </p:nvGrpSpPr>
      <p:grpSpPr>
        <a:xfrm>
          <a:off x="0" y="0"/>
          <a:ext cx="0" cy="0"/>
          <a:chOff x="0" y="0"/>
          <a:chExt cx="0" cy="0"/>
        </a:xfrm>
      </p:grpSpPr>
      <p:sp>
        <p:nvSpPr>
          <p:cNvPr id="7" name="Rectangle 6"/>
          <p:cNvSpPr/>
          <p:nvPr userDrawn="1"/>
        </p:nvSpPr>
        <p:spPr>
          <a:xfrm>
            <a:off x="914400" y="0"/>
            <a:ext cx="16424275" cy="7898400"/>
          </a:xfrm>
          <a:prstGeom prst="rect">
            <a:avLst/>
          </a:prstGeom>
          <a:solidFill>
            <a:srgbClr val="1E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bwMode="white">
          <a:xfrm>
            <a:off x="1291074" y="3246120"/>
            <a:ext cx="15183366" cy="4436316"/>
          </a:xfrm>
        </p:spPr>
        <p:txBody>
          <a:bodyPr anchor="b">
            <a:noAutofit/>
          </a:bodyPr>
          <a:lstStyle>
            <a:lvl1pPr algn="l">
              <a:lnSpc>
                <a:spcPts val="11000"/>
              </a:lnSpc>
              <a:defRPr sz="10000" u="sng" baseline="0">
                <a:solidFill>
                  <a:schemeClr val="bg1"/>
                </a:solidFill>
                <a:uFill>
                  <a:solidFill>
                    <a:schemeClr val="bg1"/>
                  </a:solidFill>
                </a:uFill>
              </a:defRPr>
            </a:lvl1pPr>
          </a:lstStyle>
          <a:p>
            <a:r>
              <a:rPr lang="en-GB" noProof="0" dirty="0"/>
              <a:t>Click to add chapter title</a:t>
            </a:r>
          </a:p>
        </p:txBody>
      </p:sp>
      <p:sp>
        <p:nvSpPr>
          <p:cNvPr id="8" name="Titles positoning box" hidden="1"/>
          <p:cNvSpPr/>
          <p:nvPr userDrawn="1"/>
        </p:nvSpPr>
        <p:spPr>
          <a:xfrm>
            <a:off x="1371600" y="7344000"/>
            <a:ext cx="15012000" cy="5760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Slide Number Placeholder 5"/>
          <p:cNvSpPr>
            <a:spLocks noGrp="1"/>
          </p:cNvSpPr>
          <p:nvPr>
            <p:ph type="sldNum" sz="quarter" idx="4"/>
          </p:nvPr>
        </p:nvSpPr>
        <p:spPr>
          <a:xfrm>
            <a:off x="15590520" y="8948703"/>
            <a:ext cx="921880" cy="519289"/>
          </a:xfrm>
          <a:prstGeom prst="rect">
            <a:avLst/>
          </a:prstGeom>
        </p:spPr>
        <p:txBody>
          <a:bodyPr vert="horz" lIns="91440" tIns="45720" rIns="91440" bIns="45720" rtlCol="0" anchor="ctr"/>
          <a:lstStyle>
            <a:lvl1pPr algn="r">
              <a:defRPr sz="1707">
                <a:solidFill>
                  <a:srgbClr val="1E64C8"/>
                </a:solidFill>
              </a:defRPr>
            </a:lvl1pPr>
          </a:lstStyle>
          <a:p>
            <a:fld id="{7AE184E0-0BD4-4705-A12B-9B71DDE63301}" type="slidenum">
              <a:rPr lang="en-GB" noProof="0" smtClean="0"/>
              <a:pPr/>
              <a:t>‹nr.›</a:t>
            </a:fld>
            <a:endParaRPr lang="en-GB" noProof="0" dirty="0"/>
          </a:p>
        </p:txBody>
      </p:sp>
    </p:spTree>
    <p:extLst>
      <p:ext uri="{BB962C8B-B14F-4D97-AF65-F5344CB8AC3E}">
        <p14:creationId xmlns:p14="http://schemas.microsoft.com/office/powerpoint/2010/main" val="1294732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noProof="0"/>
              <a:t>Klik om stijl te bewerken</a:t>
            </a:r>
            <a:endParaRPr lang="en-GB" noProof="0" dirty="0"/>
          </a:p>
        </p:txBody>
      </p:sp>
      <p:sp>
        <p:nvSpPr>
          <p:cNvPr id="3" name="Content Placeholder 2"/>
          <p:cNvSpPr>
            <a:spLocks noGrp="1"/>
          </p:cNvSpPr>
          <p:nvPr>
            <p:ph idx="1"/>
          </p:nvPr>
        </p:nvSpPr>
        <p:spPr>
          <a:xfrm>
            <a:off x="835825" y="1194364"/>
            <a:ext cx="15699575" cy="6696000"/>
          </a:xfrm>
        </p:spPr>
        <p:txBody>
          <a:bodyPr/>
          <a:lstStyle>
            <a:lvl1pPr marL="536400" indent="-450000" defTabSz="457200">
              <a:lnSpc>
                <a:spcPct val="120000"/>
              </a:lnSpc>
              <a:buFont typeface="Arial" panose="020B0604020202020204" pitchFamily="34" charset="0"/>
              <a:buChar char="̶"/>
              <a:defRPr/>
            </a:lvl1pPr>
            <a:lvl2pPr marL="1170000" indent="-450000">
              <a:lnSpc>
                <a:spcPct val="120000"/>
              </a:lnSpc>
              <a:defRPr/>
            </a:lvl2pPr>
            <a:lvl3pPr marL="1756800" indent="-450000" defTabSz="457200">
              <a:lnSpc>
                <a:spcPct val="120000"/>
              </a:lnSpc>
              <a:defRPr/>
            </a:lvl3pPr>
            <a:lvl4pPr marL="2329200" indent="-550800" defTabSz="457200">
              <a:lnSpc>
                <a:spcPct val="120000"/>
              </a:lnSpc>
              <a:defRPr/>
            </a:lvl4pPr>
            <a:lvl5pPr marL="2962800" indent="-442800" defTabSz="457200">
              <a:lnSpc>
                <a:spcPct val="120000"/>
              </a:lnSpc>
              <a:buFont typeface="Arial" panose="020B0604020202020204" pitchFamily="34" charset="0"/>
              <a:buChar char="̶"/>
              <a:defRPr/>
            </a:lvl5pPr>
          </a:lstStyle>
          <a:p>
            <a:pPr lvl="0"/>
            <a:r>
              <a:rPr lang="nl-NL" noProof="0"/>
              <a:t>Tekststijl van het model bewerken</a:t>
            </a:r>
          </a:p>
          <a:p>
            <a:pPr lvl="1"/>
            <a:r>
              <a:rPr lang="nl-NL" noProof="0"/>
              <a:t>Tweede niveau</a:t>
            </a:r>
          </a:p>
          <a:p>
            <a:pPr lvl="2"/>
            <a:r>
              <a:rPr lang="nl-NL" noProof="0"/>
              <a:t>Derde niveau</a:t>
            </a:r>
          </a:p>
          <a:p>
            <a:pPr lvl="3"/>
            <a:r>
              <a:rPr lang="nl-NL" noProof="0"/>
              <a:t>Vierde niveau</a:t>
            </a:r>
          </a:p>
          <a:p>
            <a:pPr lvl="4"/>
            <a:r>
              <a:rPr lang="nl-NL" noProof="0"/>
              <a:t>Vijfde niveau</a:t>
            </a:r>
            <a:endParaRPr lang="en-GB" noProof="0" dirty="0"/>
          </a:p>
        </p:txBody>
      </p:sp>
      <p:sp>
        <p:nvSpPr>
          <p:cNvPr id="4" name="Date Placeholder 3"/>
          <p:cNvSpPr>
            <a:spLocks noGrp="1"/>
          </p:cNvSpPr>
          <p:nvPr>
            <p:ph type="dt" sz="half" idx="10"/>
          </p:nvPr>
        </p:nvSpPr>
        <p:spPr/>
        <p:txBody>
          <a:bodyPr/>
          <a:lstStyle/>
          <a:p>
            <a:fld id="{4FCCCAF6-1686-4743-9124-83F33F1A0EA9}" type="datetime1">
              <a:rPr lang="en-GB" noProof="0" smtClean="0"/>
              <a:t>02/11/2022</a:t>
            </a:fld>
            <a:endParaRPr lang="en-GB" noProof="0" dirty="0"/>
          </a:p>
        </p:txBody>
      </p:sp>
      <p:sp>
        <p:nvSpPr>
          <p:cNvPr id="5" name="Footer Placeholder 4"/>
          <p:cNvSpPr>
            <a:spLocks noGrp="1"/>
          </p:cNvSpPr>
          <p:nvPr>
            <p:ph type="ftr" sz="quarter" idx="11"/>
          </p:nvPr>
        </p:nvSpPr>
        <p:spPr/>
        <p:txBody>
          <a:bodyPr/>
          <a:lstStyle/>
          <a:p>
            <a:endParaRPr lang="en-GB" noProof="0" dirty="0"/>
          </a:p>
        </p:txBody>
      </p:sp>
      <p:sp>
        <p:nvSpPr>
          <p:cNvPr id="6" name="Slide Number Placeholder 5"/>
          <p:cNvSpPr>
            <a:spLocks noGrp="1"/>
          </p:cNvSpPr>
          <p:nvPr>
            <p:ph type="sldNum" sz="quarter" idx="12"/>
          </p:nvPr>
        </p:nvSpPr>
        <p:spPr/>
        <p:txBody>
          <a:bodyPr/>
          <a:lstStyle/>
          <a:p>
            <a:fld id="{7AE184E0-0BD4-4705-A12B-9B71DDE63301}" type="slidenum">
              <a:rPr lang="en-GB" noProof="0" smtClean="0"/>
              <a:t>‹nr.›</a:t>
            </a:fld>
            <a:endParaRPr lang="en-GB" noProof="0" dirty="0"/>
          </a:p>
        </p:txBody>
      </p:sp>
    </p:spTree>
    <p:extLst>
      <p:ext uri="{BB962C8B-B14F-4D97-AF65-F5344CB8AC3E}">
        <p14:creationId xmlns:p14="http://schemas.microsoft.com/office/powerpoint/2010/main" val="3081577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Text and Pho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noProof="0"/>
              <a:t>Klik om stijl te bewerken</a:t>
            </a:r>
            <a:endParaRPr lang="en-GB" noProof="0" dirty="0"/>
          </a:p>
        </p:txBody>
      </p:sp>
      <p:sp>
        <p:nvSpPr>
          <p:cNvPr id="4" name="Date Placeholder 3"/>
          <p:cNvSpPr>
            <a:spLocks noGrp="1"/>
          </p:cNvSpPr>
          <p:nvPr>
            <p:ph type="dt" sz="half" idx="10"/>
          </p:nvPr>
        </p:nvSpPr>
        <p:spPr/>
        <p:txBody>
          <a:bodyPr/>
          <a:lstStyle/>
          <a:p>
            <a:fld id="{B86ADBF0-A618-4E69-83BB-0C41E08702AA}" type="datetime1">
              <a:rPr lang="en-GB" noProof="0" smtClean="0"/>
              <a:t>02/11/2022</a:t>
            </a:fld>
            <a:endParaRPr lang="en-GB" noProof="0" dirty="0"/>
          </a:p>
        </p:txBody>
      </p:sp>
      <p:sp>
        <p:nvSpPr>
          <p:cNvPr id="5" name="Footer Placeholder 4"/>
          <p:cNvSpPr>
            <a:spLocks noGrp="1"/>
          </p:cNvSpPr>
          <p:nvPr>
            <p:ph type="ftr" sz="quarter" idx="11"/>
          </p:nvPr>
        </p:nvSpPr>
        <p:spPr/>
        <p:txBody>
          <a:bodyPr/>
          <a:lstStyle/>
          <a:p>
            <a:endParaRPr lang="en-GB" noProof="0" dirty="0"/>
          </a:p>
        </p:txBody>
      </p:sp>
      <p:sp>
        <p:nvSpPr>
          <p:cNvPr id="8" name="Picture Placeholder 7"/>
          <p:cNvSpPr>
            <a:spLocks noGrp="1"/>
          </p:cNvSpPr>
          <p:nvPr>
            <p:ph type="pic" sz="quarter" idx="13" hasCustomPrompt="1"/>
          </p:nvPr>
        </p:nvSpPr>
        <p:spPr>
          <a:xfrm>
            <a:off x="10104438" y="1371918"/>
            <a:ext cx="6300000" cy="6498000"/>
          </a:xfrm>
        </p:spPr>
        <p:txBody>
          <a:bodyPr/>
          <a:lstStyle>
            <a:lvl1pPr>
              <a:defRPr>
                <a:solidFill>
                  <a:schemeClr val="bg1">
                    <a:lumMod val="50000"/>
                  </a:schemeClr>
                </a:solidFill>
              </a:defRPr>
            </a:lvl1pPr>
          </a:lstStyle>
          <a:p>
            <a:r>
              <a:rPr lang="en-GB" noProof="0" dirty="0"/>
              <a:t>Photo</a:t>
            </a:r>
          </a:p>
        </p:txBody>
      </p:sp>
      <p:sp>
        <p:nvSpPr>
          <p:cNvPr id="9" name="Slide Number Placeholder 5"/>
          <p:cNvSpPr>
            <a:spLocks noGrp="1"/>
          </p:cNvSpPr>
          <p:nvPr>
            <p:ph type="sldNum" sz="quarter" idx="4"/>
          </p:nvPr>
        </p:nvSpPr>
        <p:spPr>
          <a:xfrm>
            <a:off x="15590520" y="8948703"/>
            <a:ext cx="921880" cy="519289"/>
          </a:xfrm>
          <a:prstGeom prst="rect">
            <a:avLst/>
          </a:prstGeom>
        </p:spPr>
        <p:txBody>
          <a:bodyPr vert="horz" lIns="91440" tIns="45720" rIns="91440" bIns="45720" rtlCol="0" anchor="ctr"/>
          <a:lstStyle>
            <a:lvl1pPr algn="r">
              <a:defRPr sz="1707">
                <a:solidFill>
                  <a:srgbClr val="1E64C8"/>
                </a:solidFill>
              </a:defRPr>
            </a:lvl1pPr>
          </a:lstStyle>
          <a:p>
            <a:fld id="{7AE184E0-0BD4-4705-A12B-9B71DDE63301}" type="slidenum">
              <a:rPr lang="en-GB" noProof="0" smtClean="0"/>
              <a:pPr/>
              <a:t>‹nr.›</a:t>
            </a:fld>
            <a:endParaRPr lang="en-GB" noProof="0" dirty="0"/>
          </a:p>
        </p:txBody>
      </p:sp>
      <p:sp>
        <p:nvSpPr>
          <p:cNvPr id="12" name="Content Placeholder 2"/>
          <p:cNvSpPr>
            <a:spLocks noGrp="1"/>
          </p:cNvSpPr>
          <p:nvPr>
            <p:ph idx="1"/>
          </p:nvPr>
        </p:nvSpPr>
        <p:spPr>
          <a:xfrm>
            <a:off x="835825" y="1194364"/>
            <a:ext cx="8442000" cy="6696000"/>
          </a:xfrm>
        </p:spPr>
        <p:txBody>
          <a:bodyPr/>
          <a:lstStyle>
            <a:lvl1pPr defTabSz="457200">
              <a:lnSpc>
                <a:spcPct val="120000"/>
              </a:lnSpc>
              <a:defRPr/>
            </a:lvl1pPr>
            <a:lvl2pPr>
              <a:lnSpc>
                <a:spcPct val="120000"/>
              </a:lnSpc>
              <a:defRPr/>
            </a:lvl2pPr>
            <a:lvl3pPr defTabSz="457200">
              <a:lnSpc>
                <a:spcPct val="120000"/>
              </a:lnSpc>
              <a:defRPr/>
            </a:lvl3pPr>
            <a:lvl4pPr defTabSz="457200">
              <a:lnSpc>
                <a:spcPct val="120000"/>
              </a:lnSpc>
              <a:defRPr/>
            </a:lvl4pPr>
            <a:lvl5pPr defTabSz="457200">
              <a:lnSpc>
                <a:spcPct val="120000"/>
              </a:lnSpc>
              <a:defRPr/>
            </a:lvl5pPr>
          </a:lstStyle>
          <a:p>
            <a:pPr lvl="0"/>
            <a:r>
              <a:rPr lang="nl-NL" noProof="0"/>
              <a:t>Tekststijl van het model bewerken</a:t>
            </a:r>
          </a:p>
          <a:p>
            <a:pPr lvl="1"/>
            <a:r>
              <a:rPr lang="nl-NL" noProof="0"/>
              <a:t>Tweede niveau</a:t>
            </a:r>
          </a:p>
          <a:p>
            <a:pPr lvl="2"/>
            <a:r>
              <a:rPr lang="nl-NL" noProof="0"/>
              <a:t>Derde niveau</a:t>
            </a:r>
          </a:p>
          <a:p>
            <a:pPr lvl="3"/>
            <a:r>
              <a:rPr lang="nl-NL" noProof="0"/>
              <a:t>Vierde niveau</a:t>
            </a:r>
          </a:p>
          <a:p>
            <a:pPr lvl="4"/>
            <a:r>
              <a:rPr lang="nl-NL" noProof="0"/>
              <a:t>Vijfde niveau</a:t>
            </a:r>
            <a:endParaRPr lang="en-GB" noProof="0" dirty="0"/>
          </a:p>
        </p:txBody>
      </p:sp>
    </p:spTree>
    <p:extLst>
      <p:ext uri="{BB962C8B-B14F-4D97-AF65-F5344CB8AC3E}">
        <p14:creationId xmlns:p14="http://schemas.microsoft.com/office/powerpoint/2010/main" val="1314887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Pho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noProof="0"/>
              <a:t>Klik om stijl te bewerken</a:t>
            </a:r>
            <a:endParaRPr lang="en-GB" noProof="0" dirty="0"/>
          </a:p>
        </p:txBody>
      </p:sp>
      <p:sp>
        <p:nvSpPr>
          <p:cNvPr id="3" name="Date Placeholder 2"/>
          <p:cNvSpPr>
            <a:spLocks noGrp="1"/>
          </p:cNvSpPr>
          <p:nvPr>
            <p:ph type="dt" sz="half" idx="10"/>
          </p:nvPr>
        </p:nvSpPr>
        <p:spPr/>
        <p:txBody>
          <a:bodyPr/>
          <a:lstStyle/>
          <a:p>
            <a:fld id="{F2443E58-CDC3-4782-B82C-4D381C795B98}" type="datetime1">
              <a:rPr lang="en-GB" noProof="0" smtClean="0"/>
              <a:t>02/11/2022</a:t>
            </a:fld>
            <a:endParaRPr lang="en-GB" noProof="0" dirty="0"/>
          </a:p>
        </p:txBody>
      </p:sp>
      <p:sp>
        <p:nvSpPr>
          <p:cNvPr id="4" name="Footer Placeholder 3"/>
          <p:cNvSpPr>
            <a:spLocks noGrp="1"/>
          </p:cNvSpPr>
          <p:nvPr>
            <p:ph type="ftr" sz="quarter" idx="11"/>
          </p:nvPr>
        </p:nvSpPr>
        <p:spPr/>
        <p:txBody>
          <a:bodyPr/>
          <a:lstStyle/>
          <a:p>
            <a:endParaRPr lang="en-GB" noProof="0" dirty="0"/>
          </a:p>
        </p:txBody>
      </p:sp>
      <p:sp>
        <p:nvSpPr>
          <p:cNvPr id="5" name="Slide Number Placeholder 4"/>
          <p:cNvSpPr>
            <a:spLocks noGrp="1"/>
          </p:cNvSpPr>
          <p:nvPr>
            <p:ph type="sldNum" sz="quarter" idx="12"/>
          </p:nvPr>
        </p:nvSpPr>
        <p:spPr/>
        <p:txBody>
          <a:bodyPr/>
          <a:lstStyle/>
          <a:p>
            <a:fld id="{7AE184E0-0BD4-4705-A12B-9B71DDE63301}" type="slidenum">
              <a:rPr lang="en-GB" noProof="0" smtClean="0"/>
              <a:t>‹nr.›</a:t>
            </a:fld>
            <a:endParaRPr lang="en-GB" noProof="0" dirty="0"/>
          </a:p>
        </p:txBody>
      </p:sp>
      <p:sp>
        <p:nvSpPr>
          <p:cNvPr id="7" name="Picture Placeholder 6"/>
          <p:cNvSpPr>
            <a:spLocks noGrp="1"/>
          </p:cNvSpPr>
          <p:nvPr>
            <p:ph type="pic" sz="quarter" idx="13" hasCustomPrompt="1"/>
          </p:nvPr>
        </p:nvSpPr>
        <p:spPr>
          <a:xfrm>
            <a:off x="952038" y="1371600"/>
            <a:ext cx="15480000" cy="6501600"/>
          </a:xfrm>
        </p:spPr>
        <p:txBody>
          <a:bodyPr/>
          <a:lstStyle>
            <a:lvl1pPr>
              <a:defRPr>
                <a:solidFill>
                  <a:schemeClr val="bg1">
                    <a:lumMod val="50000"/>
                  </a:schemeClr>
                </a:solidFill>
              </a:defRPr>
            </a:lvl1pPr>
          </a:lstStyle>
          <a:p>
            <a:r>
              <a:rPr lang="en-GB" noProof="0" dirty="0"/>
              <a:t>Photo</a:t>
            </a:r>
          </a:p>
        </p:txBody>
      </p:sp>
    </p:spTree>
    <p:extLst>
      <p:ext uri="{BB962C8B-B14F-4D97-AF65-F5344CB8AC3E}">
        <p14:creationId xmlns:p14="http://schemas.microsoft.com/office/powerpoint/2010/main" val="374516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hoto Only">
    <p:bg>
      <p:bgPr>
        <a:solidFill>
          <a:schemeClr val="bg1"/>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3465D1-804F-429B-83CD-3EFA8410E123}" type="datetime1">
              <a:rPr lang="en-GB" smtClean="0"/>
              <a:t>02/11/2022</a:t>
            </a:fld>
            <a:endParaRPr lang="en-GB"/>
          </a:p>
        </p:txBody>
      </p:sp>
      <p:sp>
        <p:nvSpPr>
          <p:cNvPr id="3" name="Footer Placeholder 2"/>
          <p:cNvSpPr>
            <a:spLocks noGrp="1"/>
          </p:cNvSpPr>
          <p:nvPr>
            <p:ph type="ftr" sz="quarter" idx="11"/>
          </p:nvPr>
        </p:nvSpPr>
        <p:spPr/>
        <p:txBody>
          <a:bodyPr/>
          <a:lstStyle/>
          <a:p>
            <a:endParaRPr lang="en-GB"/>
          </a:p>
        </p:txBody>
      </p:sp>
      <p:sp>
        <p:nvSpPr>
          <p:cNvPr id="7" name="Covering Background"/>
          <p:cNvSpPr/>
          <p:nvPr userDrawn="1"/>
        </p:nvSpPr>
        <p:spPr>
          <a:xfrm>
            <a:off x="-1" y="0"/>
            <a:ext cx="17337600" cy="9753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Picture Placeholder 5"/>
          <p:cNvSpPr>
            <a:spLocks noGrp="1"/>
          </p:cNvSpPr>
          <p:nvPr>
            <p:ph type="pic" sz="quarter" idx="12" hasCustomPrompt="1"/>
          </p:nvPr>
        </p:nvSpPr>
        <p:spPr>
          <a:xfrm>
            <a:off x="-1" y="0"/>
            <a:ext cx="17337600" cy="9753600"/>
          </a:xfrm>
        </p:spPr>
        <p:txBody>
          <a:bodyPr/>
          <a:lstStyle>
            <a:lvl1pPr>
              <a:defRPr>
                <a:solidFill>
                  <a:schemeClr val="bg1">
                    <a:lumMod val="50000"/>
                  </a:schemeClr>
                </a:solidFill>
              </a:defRPr>
            </a:lvl1pPr>
          </a:lstStyle>
          <a:p>
            <a:r>
              <a:rPr lang="en-GB" noProof="0" dirty="0"/>
              <a:t>Photo</a:t>
            </a:r>
          </a:p>
        </p:txBody>
      </p:sp>
    </p:spTree>
    <p:extLst>
      <p:ext uri="{BB962C8B-B14F-4D97-AF65-F5344CB8AC3E}">
        <p14:creationId xmlns:p14="http://schemas.microsoft.com/office/powerpoint/2010/main" val="2949418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ue textbox over picture">
    <p:bg>
      <p:bgPr>
        <a:solidFill>
          <a:schemeClr val="bg1"/>
        </a:solidFill>
        <a:effectLst/>
      </p:bgPr>
    </p:bg>
    <p:spTree>
      <p:nvGrpSpPr>
        <p:cNvPr id="1" name=""/>
        <p:cNvGrpSpPr/>
        <p:nvPr/>
      </p:nvGrpSpPr>
      <p:grpSpPr>
        <a:xfrm>
          <a:off x="0" y="0"/>
          <a:ext cx="0" cy="0"/>
          <a:chOff x="0" y="0"/>
          <a:chExt cx="0" cy="0"/>
        </a:xfrm>
      </p:grpSpPr>
      <p:sp>
        <p:nvSpPr>
          <p:cNvPr id="6" name="Picture Placeholder 5"/>
          <p:cNvSpPr>
            <a:spLocks noGrp="1"/>
          </p:cNvSpPr>
          <p:nvPr>
            <p:ph type="pic" sz="quarter" idx="12" hasCustomPrompt="1"/>
          </p:nvPr>
        </p:nvSpPr>
        <p:spPr>
          <a:xfrm>
            <a:off x="914400" y="0"/>
            <a:ext cx="16424275" cy="7920000"/>
          </a:xfrm>
        </p:spPr>
        <p:txBody>
          <a:bodyPr/>
          <a:lstStyle>
            <a:lvl1pPr marL="85725" indent="0">
              <a:buNone/>
              <a:defRPr>
                <a:solidFill>
                  <a:schemeClr val="bg1">
                    <a:lumMod val="50000"/>
                  </a:schemeClr>
                </a:solidFill>
              </a:defRPr>
            </a:lvl1pPr>
          </a:lstStyle>
          <a:p>
            <a:r>
              <a:rPr lang="nl-BE" noProof="0"/>
              <a:t>Picture</a:t>
            </a:r>
            <a:endParaRPr lang="nl-BE" noProof="0" dirty="0"/>
          </a:p>
        </p:txBody>
      </p:sp>
      <p:sp>
        <p:nvSpPr>
          <p:cNvPr id="2" name="Date Placeholder 1"/>
          <p:cNvSpPr>
            <a:spLocks noGrp="1"/>
          </p:cNvSpPr>
          <p:nvPr>
            <p:ph type="dt" sz="half" idx="10"/>
          </p:nvPr>
        </p:nvSpPr>
        <p:spPr/>
        <p:txBody>
          <a:bodyPr/>
          <a:lstStyle/>
          <a:p>
            <a:fld id="{66A81384-1200-4D40-BEF0-3A17A1F906F4}" type="datetime1">
              <a:rPr lang="nl-NL" noProof="0" smtClean="0"/>
              <a:t>2-11-2022</a:t>
            </a:fld>
            <a:endParaRPr lang="nl-NL" noProof="0" dirty="0"/>
          </a:p>
        </p:txBody>
      </p:sp>
      <p:sp>
        <p:nvSpPr>
          <p:cNvPr id="3" name="Footer Placeholder 2"/>
          <p:cNvSpPr>
            <a:spLocks noGrp="1"/>
          </p:cNvSpPr>
          <p:nvPr>
            <p:ph type="ftr" sz="quarter" idx="11"/>
          </p:nvPr>
        </p:nvSpPr>
        <p:spPr/>
        <p:txBody>
          <a:bodyPr/>
          <a:lstStyle/>
          <a:p>
            <a:endParaRPr lang="nl-NL" noProof="0" dirty="0"/>
          </a:p>
        </p:txBody>
      </p:sp>
      <p:sp>
        <p:nvSpPr>
          <p:cNvPr id="8" name="Tijdelijke aanduiding voor tekst 7">
            <a:extLst>
              <a:ext uri="{FF2B5EF4-FFF2-40B4-BE49-F238E27FC236}">
                <a16:creationId xmlns:a16="http://schemas.microsoft.com/office/drawing/2014/main" id="{0301F6D1-3E66-4198-8305-F0FF1745CC94}"/>
              </a:ext>
            </a:extLst>
          </p:cNvPr>
          <p:cNvSpPr>
            <a:spLocks noGrp="1"/>
          </p:cNvSpPr>
          <p:nvPr>
            <p:ph type="body" sz="quarter" idx="13" hasCustomPrompt="1"/>
          </p:nvPr>
        </p:nvSpPr>
        <p:spPr>
          <a:xfrm>
            <a:off x="914400" y="2691979"/>
            <a:ext cx="6764400" cy="5230800"/>
          </a:xfrm>
          <a:solidFill>
            <a:srgbClr val="1E64C8"/>
          </a:solidFill>
        </p:spPr>
        <p:txBody>
          <a:bodyPr anchor="b" anchorCtr="0">
            <a:noAutofit/>
          </a:bodyPr>
          <a:lstStyle>
            <a:lvl1pPr marL="85725" indent="0">
              <a:buNone/>
              <a:defRPr sz="10000" u="sng" cap="all" baseline="0">
                <a:solidFill>
                  <a:schemeClr val="bg1"/>
                </a:solidFill>
              </a:defRPr>
            </a:lvl1pPr>
            <a:lvl2pPr marL="984250" indent="-625475">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a:t>Click to add  text</a:t>
            </a:r>
            <a:endParaRPr lang="en-GB" noProof="0" dirty="0"/>
          </a:p>
        </p:txBody>
      </p:sp>
    </p:spTree>
    <p:extLst>
      <p:ext uri="{BB962C8B-B14F-4D97-AF65-F5344CB8AC3E}">
        <p14:creationId xmlns:p14="http://schemas.microsoft.com/office/powerpoint/2010/main" val="291479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ight blue textbox over picture">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876AD30-96E8-448B-B97A-24B00ADE12C5}"/>
              </a:ext>
            </a:extLst>
          </p:cNvPr>
          <p:cNvSpPr/>
          <p:nvPr userDrawn="1"/>
        </p:nvSpPr>
        <p:spPr>
          <a:xfrm>
            <a:off x="914400" y="0"/>
            <a:ext cx="16424275" cy="7898400"/>
          </a:xfrm>
          <a:prstGeom prst="rect">
            <a:avLst/>
          </a:prstGeom>
          <a:solidFill>
            <a:srgbClr val="1E64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noProof="0" dirty="0"/>
          </a:p>
        </p:txBody>
      </p:sp>
      <p:sp>
        <p:nvSpPr>
          <p:cNvPr id="6" name="Picture Placeholder 5"/>
          <p:cNvSpPr>
            <a:spLocks noGrp="1"/>
          </p:cNvSpPr>
          <p:nvPr>
            <p:ph type="pic" sz="quarter" idx="12" hasCustomPrompt="1"/>
          </p:nvPr>
        </p:nvSpPr>
        <p:spPr>
          <a:xfrm>
            <a:off x="914400" y="0"/>
            <a:ext cx="16424275" cy="7920000"/>
          </a:xfrm>
        </p:spPr>
        <p:txBody>
          <a:bodyPr/>
          <a:lstStyle>
            <a:lvl1pPr marL="85725" indent="0">
              <a:buNone/>
              <a:defRPr>
                <a:solidFill>
                  <a:schemeClr val="bg1">
                    <a:lumMod val="50000"/>
                  </a:schemeClr>
                </a:solidFill>
              </a:defRPr>
            </a:lvl1pPr>
          </a:lstStyle>
          <a:p>
            <a:r>
              <a:rPr lang="nl-BE" noProof="0"/>
              <a:t>Picture</a:t>
            </a:r>
            <a:endParaRPr lang="nl-BE" noProof="0" dirty="0"/>
          </a:p>
        </p:txBody>
      </p:sp>
      <p:sp>
        <p:nvSpPr>
          <p:cNvPr id="2" name="Date Placeholder 1"/>
          <p:cNvSpPr>
            <a:spLocks noGrp="1"/>
          </p:cNvSpPr>
          <p:nvPr>
            <p:ph type="dt" sz="half" idx="10"/>
          </p:nvPr>
        </p:nvSpPr>
        <p:spPr/>
        <p:txBody>
          <a:bodyPr/>
          <a:lstStyle/>
          <a:p>
            <a:fld id="{66A81384-1200-4D40-BEF0-3A17A1F906F4}" type="datetime1">
              <a:rPr lang="nl-NL" noProof="0" smtClean="0"/>
              <a:t>2-11-2022</a:t>
            </a:fld>
            <a:endParaRPr lang="nl-NL" noProof="0" dirty="0"/>
          </a:p>
        </p:txBody>
      </p:sp>
      <p:sp>
        <p:nvSpPr>
          <p:cNvPr id="3" name="Footer Placeholder 2"/>
          <p:cNvSpPr>
            <a:spLocks noGrp="1"/>
          </p:cNvSpPr>
          <p:nvPr>
            <p:ph type="ftr" sz="quarter" idx="11"/>
          </p:nvPr>
        </p:nvSpPr>
        <p:spPr/>
        <p:txBody>
          <a:bodyPr/>
          <a:lstStyle/>
          <a:p>
            <a:endParaRPr lang="nl-NL" noProof="0" dirty="0"/>
          </a:p>
        </p:txBody>
      </p:sp>
      <p:sp>
        <p:nvSpPr>
          <p:cNvPr id="8" name="Tijdelijke aanduiding voor tekst 7">
            <a:extLst>
              <a:ext uri="{FF2B5EF4-FFF2-40B4-BE49-F238E27FC236}">
                <a16:creationId xmlns:a16="http://schemas.microsoft.com/office/drawing/2014/main" id="{0301F6D1-3E66-4198-8305-F0FF1745CC94}"/>
              </a:ext>
            </a:extLst>
          </p:cNvPr>
          <p:cNvSpPr>
            <a:spLocks noGrp="1"/>
          </p:cNvSpPr>
          <p:nvPr>
            <p:ph type="body" sz="quarter" idx="13" hasCustomPrompt="1"/>
          </p:nvPr>
        </p:nvSpPr>
        <p:spPr>
          <a:xfrm>
            <a:off x="914399" y="1011602"/>
            <a:ext cx="7754938" cy="6908398"/>
          </a:xfrm>
          <a:solidFill>
            <a:srgbClr val="E9F0FA"/>
          </a:solidFill>
        </p:spPr>
        <p:txBody>
          <a:bodyPr>
            <a:normAutofit/>
          </a:bodyPr>
          <a:lstStyle>
            <a:lvl1pPr marL="85725" indent="0">
              <a:buNone/>
              <a:defRPr sz="5400" u="sng" cap="all" baseline="0">
                <a:solidFill>
                  <a:srgbClr val="1E64C8"/>
                </a:solidFill>
              </a:defRPr>
            </a:lvl1pPr>
            <a:lvl2pPr marL="984250" indent="-625475">
              <a:defRPr>
                <a:solidFill>
                  <a:srgbClr val="1E64C8"/>
                </a:solidFill>
              </a:defRPr>
            </a:lvl2pPr>
            <a:lvl3pPr>
              <a:defRPr>
                <a:solidFill>
                  <a:srgbClr val="1E64C8"/>
                </a:solidFill>
              </a:defRPr>
            </a:lvl3pPr>
            <a:lvl4pPr>
              <a:defRPr>
                <a:solidFill>
                  <a:srgbClr val="1E64C8"/>
                </a:solidFill>
              </a:defRPr>
            </a:lvl4pPr>
            <a:lvl5pPr>
              <a:defRPr>
                <a:solidFill>
                  <a:srgbClr val="1E64C8"/>
                </a:solidFill>
              </a:defRPr>
            </a:lvl5pPr>
          </a:lstStyle>
          <a:p>
            <a:pPr lvl="0"/>
            <a:r>
              <a:rPr lang="en-GB" noProof="0"/>
              <a:t>Click to add text</a:t>
            </a:r>
            <a:endParaRPr lang="en-GB" noProof="0" dirty="0"/>
          </a:p>
        </p:txBody>
      </p:sp>
    </p:spTree>
    <p:extLst>
      <p:ext uri="{BB962C8B-B14F-4D97-AF65-F5344CB8AC3E}">
        <p14:creationId xmlns:p14="http://schemas.microsoft.com/office/powerpoint/2010/main" val="2794850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0118" y="252000"/>
            <a:ext cx="15705282" cy="863693"/>
          </a:xfrm>
          <a:prstGeom prst="rect">
            <a:avLst/>
          </a:prstGeom>
        </p:spPr>
        <p:txBody>
          <a:bodyPr vert="horz" lIns="91440" tIns="45720" rIns="91440" bIns="45720" rtlCol="0" anchor="t" anchorCtr="0">
            <a:noAutofit/>
          </a:bodyPr>
          <a:lstStyle/>
          <a:p>
            <a:r>
              <a:rPr lang="nl-NL" noProof="0"/>
              <a:t>Klik om stijl te bewerken</a:t>
            </a:r>
            <a:endParaRPr lang="en-GB" noProof="0" dirty="0"/>
          </a:p>
        </p:txBody>
      </p:sp>
      <p:sp>
        <p:nvSpPr>
          <p:cNvPr id="3" name="Text Placeholder 2"/>
          <p:cNvSpPr>
            <a:spLocks noGrp="1"/>
          </p:cNvSpPr>
          <p:nvPr>
            <p:ph type="body" idx="1"/>
          </p:nvPr>
        </p:nvSpPr>
        <p:spPr>
          <a:xfrm>
            <a:off x="835825" y="1194364"/>
            <a:ext cx="15699575" cy="6696000"/>
          </a:xfrm>
          <a:prstGeom prst="rect">
            <a:avLst/>
          </a:prstGeom>
        </p:spPr>
        <p:txBody>
          <a:bodyPr vert="horz" lIns="91440" tIns="45720" rIns="91440" bIns="45720" rtlCol="0">
            <a:normAutofit/>
          </a:bodyPr>
          <a:lstStyle/>
          <a:p>
            <a:pPr lvl="0"/>
            <a:r>
              <a:rPr lang="nl-NL" noProof="0"/>
              <a:t>Tekststijl van het model bewerken</a:t>
            </a:r>
          </a:p>
          <a:p>
            <a:pPr lvl="1"/>
            <a:r>
              <a:rPr lang="nl-NL" noProof="0"/>
              <a:t>Tweede niveau</a:t>
            </a:r>
          </a:p>
          <a:p>
            <a:pPr lvl="2"/>
            <a:r>
              <a:rPr lang="nl-NL" noProof="0"/>
              <a:t>Derde niveau</a:t>
            </a:r>
          </a:p>
          <a:p>
            <a:pPr lvl="3"/>
            <a:r>
              <a:rPr lang="nl-NL" noProof="0"/>
              <a:t>Vierde niveau</a:t>
            </a:r>
          </a:p>
          <a:p>
            <a:pPr lvl="4"/>
            <a:r>
              <a:rPr lang="nl-NL" noProof="0"/>
              <a:t>Vijfde niveau</a:t>
            </a:r>
            <a:endParaRPr lang="en-GB" noProof="0" dirty="0"/>
          </a:p>
        </p:txBody>
      </p:sp>
      <p:sp>
        <p:nvSpPr>
          <p:cNvPr id="4" name="Date Placeholder 3"/>
          <p:cNvSpPr>
            <a:spLocks noGrp="1"/>
          </p:cNvSpPr>
          <p:nvPr>
            <p:ph type="dt" sz="half" idx="2"/>
          </p:nvPr>
        </p:nvSpPr>
        <p:spPr>
          <a:xfrm>
            <a:off x="4072394" y="8948703"/>
            <a:ext cx="2297926" cy="519289"/>
          </a:xfrm>
          <a:prstGeom prst="rect">
            <a:avLst/>
          </a:prstGeom>
        </p:spPr>
        <p:txBody>
          <a:bodyPr vert="horz" lIns="91440" tIns="45720" rIns="91440" bIns="45720" rtlCol="0" anchor="ctr"/>
          <a:lstStyle>
            <a:lvl1pPr algn="l">
              <a:defRPr sz="1707">
                <a:solidFill>
                  <a:schemeClr val="tx1">
                    <a:tint val="75000"/>
                  </a:schemeClr>
                </a:solidFill>
              </a:defRPr>
            </a:lvl1pPr>
          </a:lstStyle>
          <a:p>
            <a:fld id="{434BA3CA-1064-434F-B179-AB3B0298C0D6}" type="datetime1">
              <a:rPr lang="en-GB" noProof="0" smtClean="0"/>
              <a:t>02/11/2022</a:t>
            </a:fld>
            <a:endParaRPr lang="en-GB" noProof="0" dirty="0"/>
          </a:p>
        </p:txBody>
      </p:sp>
      <p:sp>
        <p:nvSpPr>
          <p:cNvPr id="5" name="Footer Placeholder 4"/>
          <p:cNvSpPr>
            <a:spLocks noGrp="1"/>
          </p:cNvSpPr>
          <p:nvPr>
            <p:ph type="ftr" sz="quarter" idx="3"/>
          </p:nvPr>
        </p:nvSpPr>
        <p:spPr>
          <a:xfrm>
            <a:off x="6810236" y="8994423"/>
            <a:ext cx="8353564" cy="437932"/>
          </a:xfrm>
          <a:prstGeom prst="rect">
            <a:avLst/>
          </a:prstGeom>
        </p:spPr>
        <p:txBody>
          <a:bodyPr vert="horz" lIns="91440" tIns="45720" rIns="91440" bIns="45720" rtlCol="0" anchor="ctr"/>
          <a:lstStyle>
            <a:lvl1pPr algn="ctr">
              <a:defRPr sz="1707">
                <a:solidFill>
                  <a:schemeClr val="tx1">
                    <a:tint val="75000"/>
                  </a:schemeClr>
                </a:solidFill>
              </a:defRPr>
            </a:lvl1pPr>
          </a:lstStyle>
          <a:p>
            <a:endParaRPr lang="en-GB" noProof="0" dirty="0"/>
          </a:p>
        </p:txBody>
      </p:sp>
      <p:sp>
        <p:nvSpPr>
          <p:cNvPr id="6" name="Slide Number Placeholder 5"/>
          <p:cNvSpPr>
            <a:spLocks noGrp="1"/>
          </p:cNvSpPr>
          <p:nvPr>
            <p:ph type="sldNum" sz="quarter" idx="4"/>
          </p:nvPr>
        </p:nvSpPr>
        <p:spPr>
          <a:xfrm>
            <a:off x="15590520" y="8948703"/>
            <a:ext cx="921880" cy="519289"/>
          </a:xfrm>
          <a:prstGeom prst="rect">
            <a:avLst/>
          </a:prstGeom>
        </p:spPr>
        <p:txBody>
          <a:bodyPr vert="horz" lIns="91440" tIns="45720" rIns="91440" bIns="45720" rtlCol="0" anchor="ctr"/>
          <a:lstStyle>
            <a:lvl1pPr algn="r">
              <a:defRPr sz="1707">
                <a:solidFill>
                  <a:srgbClr val="1E64C8"/>
                </a:solidFill>
              </a:defRPr>
            </a:lvl1pPr>
          </a:lstStyle>
          <a:p>
            <a:fld id="{7AE184E0-0BD4-4705-A12B-9B71DDE63301}" type="slidenum">
              <a:rPr lang="en-GB" noProof="0" smtClean="0"/>
              <a:pPr/>
              <a:t>‹nr.›</a:t>
            </a:fld>
            <a:endParaRPr lang="en-GB" noProof="0" dirty="0"/>
          </a:p>
        </p:txBody>
      </p:sp>
      <p:sp>
        <p:nvSpPr>
          <p:cNvPr id="7" name="Title positioning box" hidden="1"/>
          <p:cNvSpPr/>
          <p:nvPr userDrawn="1"/>
        </p:nvSpPr>
        <p:spPr>
          <a:xfrm>
            <a:off x="927265" y="367200"/>
            <a:ext cx="15480000" cy="46364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ositoning box" hidden="1"/>
          <p:cNvSpPr/>
          <p:nvPr userDrawn="1"/>
        </p:nvSpPr>
        <p:spPr>
          <a:xfrm>
            <a:off x="927265" y="1584000"/>
            <a:ext cx="8229600" cy="63000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Logo positioning box" hidden="1"/>
          <p:cNvSpPr/>
          <p:nvPr userDrawn="1"/>
        </p:nvSpPr>
        <p:spPr>
          <a:xfrm flipV="1">
            <a:off x="928800" y="7878842"/>
            <a:ext cx="15478465" cy="1416353"/>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positoning box" hidden="1"/>
          <p:cNvSpPr/>
          <p:nvPr userDrawn="1"/>
        </p:nvSpPr>
        <p:spPr>
          <a:xfrm>
            <a:off x="9172105" y="1584000"/>
            <a:ext cx="914400" cy="63000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 positoning box" hidden="1"/>
          <p:cNvSpPr/>
          <p:nvPr userDrawn="1"/>
        </p:nvSpPr>
        <p:spPr>
          <a:xfrm>
            <a:off x="10099369" y="1356360"/>
            <a:ext cx="6307895" cy="652764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Logo EN"/>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457200" y="7909180"/>
            <a:ext cx="2307600" cy="1846822"/>
          </a:xfrm>
          <a:prstGeom prst="rect">
            <a:avLst/>
          </a:prstGeom>
        </p:spPr>
      </p:pic>
    </p:spTree>
    <p:extLst>
      <p:ext uri="{BB962C8B-B14F-4D97-AF65-F5344CB8AC3E}">
        <p14:creationId xmlns:p14="http://schemas.microsoft.com/office/powerpoint/2010/main" val="3770589907"/>
      </p:ext>
    </p:extLst>
  </p:cSld>
  <p:clrMap bg1="lt1" tx1="dk1" bg2="lt2" tx2="dk2" accent1="accent1" accent2="accent2" accent3="accent3" accent4="accent4" accent5="accent5" accent6="accent6" hlink="hlink" folHlink="folHlink"/>
  <p:sldLayoutIdLst>
    <p:sldLayoutId id="2147483672" r:id="rId1"/>
    <p:sldLayoutId id="2147483661" r:id="rId2"/>
    <p:sldLayoutId id="2147483673" r:id="rId3"/>
    <p:sldLayoutId id="2147483662" r:id="rId4"/>
    <p:sldLayoutId id="2147483674" r:id="rId5"/>
    <p:sldLayoutId id="2147483666" r:id="rId6"/>
    <p:sldLayoutId id="2147483675" r:id="rId7"/>
    <p:sldLayoutId id="2147483677" r:id="rId8"/>
    <p:sldLayoutId id="2147483678" r:id="rId9"/>
    <p:sldLayoutId id="2147483676" r:id="rId10"/>
  </p:sldLayoutIdLst>
  <p:hf hdr="0" ftr="0" dt="0"/>
  <p:txStyles>
    <p:titleStyle>
      <a:lvl1pPr algn="l" defTabSz="1300368" rtl="0" eaLnBrk="1" latinLnBrk="0" hangingPunct="1">
        <a:lnSpc>
          <a:spcPct val="90000"/>
        </a:lnSpc>
        <a:spcBef>
          <a:spcPct val="0"/>
        </a:spcBef>
        <a:buNone/>
        <a:defRPr sz="5400" u="sng" kern="1200" cap="all" baseline="0">
          <a:solidFill>
            <a:srgbClr val="1E64C8"/>
          </a:solidFill>
          <a:uFill>
            <a:solidFill>
              <a:srgbClr val="1E64C8"/>
            </a:solidFill>
          </a:uFill>
          <a:latin typeface="+mj-lt"/>
          <a:ea typeface="+mj-ea"/>
          <a:cs typeface="+mj-cs"/>
        </a:defRPr>
      </a:lvl1pPr>
    </p:titleStyle>
    <p:bodyStyle>
      <a:lvl1pPr marL="0" indent="0" algn="l" defTabSz="1300368" rtl="0" eaLnBrk="1" latinLnBrk="0" hangingPunct="1">
        <a:lnSpc>
          <a:spcPct val="120000"/>
        </a:lnSpc>
        <a:spcBef>
          <a:spcPts val="0"/>
        </a:spcBef>
        <a:buFont typeface="Arial" panose="020B0604020202020204" pitchFamily="34" charset="0"/>
        <a:buNone/>
        <a:defRPr sz="4800" kern="1200">
          <a:solidFill>
            <a:schemeClr val="tx1"/>
          </a:solidFill>
          <a:latin typeface="+mn-lt"/>
          <a:ea typeface="+mn-ea"/>
          <a:cs typeface="+mn-cs"/>
        </a:defRPr>
      </a:lvl1pPr>
      <a:lvl2pPr marL="457200" indent="-360000" algn="l" defTabSz="457200" rtl="0" eaLnBrk="1" latinLnBrk="0" hangingPunct="1">
        <a:lnSpc>
          <a:spcPct val="120000"/>
        </a:lnSpc>
        <a:spcBef>
          <a:spcPts val="0"/>
        </a:spcBef>
        <a:buFont typeface="Arial" panose="020B0604020202020204" pitchFamily="34" charset="0"/>
        <a:buChar char="̶"/>
        <a:tabLst/>
        <a:defRPr sz="4800" kern="1200">
          <a:solidFill>
            <a:schemeClr val="tx1"/>
          </a:solidFill>
          <a:latin typeface="+mn-lt"/>
          <a:ea typeface="+mn-ea"/>
          <a:cs typeface="+mn-cs"/>
        </a:defRPr>
      </a:lvl2pPr>
      <a:lvl3pPr marL="900113" indent="-458788" algn="l" defTabSz="1300368" rtl="0" eaLnBrk="1" latinLnBrk="0" hangingPunct="1">
        <a:lnSpc>
          <a:spcPct val="120000"/>
        </a:lnSpc>
        <a:spcBef>
          <a:spcPts val="0"/>
        </a:spcBef>
        <a:buFont typeface="Arial" panose="020B0604020202020204" pitchFamily="34" charset="0"/>
        <a:buChar char="‒"/>
        <a:defRPr sz="4800" kern="1200">
          <a:solidFill>
            <a:schemeClr val="tx1"/>
          </a:solidFill>
          <a:latin typeface="+mn-lt"/>
          <a:ea typeface="+mn-ea"/>
          <a:cs typeface="+mn-cs"/>
        </a:defRPr>
      </a:lvl3pPr>
      <a:lvl4pPr marL="1441450" indent="-541338" algn="l" defTabSz="1300368" rtl="0" eaLnBrk="1" latinLnBrk="0" hangingPunct="1">
        <a:lnSpc>
          <a:spcPct val="120000"/>
        </a:lnSpc>
        <a:spcBef>
          <a:spcPts val="0"/>
        </a:spcBef>
        <a:buFont typeface="Arial" panose="020B0604020202020204" pitchFamily="34" charset="0"/>
        <a:buChar char="‒"/>
        <a:defRPr sz="4800" kern="1200">
          <a:solidFill>
            <a:schemeClr val="tx1"/>
          </a:solidFill>
          <a:latin typeface="+mn-lt"/>
          <a:ea typeface="+mn-ea"/>
          <a:cs typeface="+mn-cs"/>
        </a:defRPr>
      </a:lvl4pPr>
      <a:lvl5pPr marL="2600325" indent="-1158875" algn="l" defTabSz="1300368" rtl="0" eaLnBrk="1" latinLnBrk="0" hangingPunct="1">
        <a:lnSpc>
          <a:spcPct val="120000"/>
        </a:lnSpc>
        <a:spcBef>
          <a:spcPts val="0"/>
        </a:spcBef>
        <a:buFont typeface="Arial" panose="020B0604020202020204" pitchFamily="34" charset="0"/>
        <a:buNone/>
        <a:defRPr sz="4800" kern="1200">
          <a:solidFill>
            <a:schemeClr val="tx1"/>
          </a:solidFill>
          <a:latin typeface="+mn-lt"/>
          <a:ea typeface="+mn-ea"/>
          <a:cs typeface="+mn-cs"/>
        </a:defRPr>
      </a:lvl5pPr>
      <a:lvl6pPr marL="3576013" indent="-325092" algn="l" defTabSz="1300368"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6pPr>
      <a:lvl7pPr marL="4226197" indent="-325092" algn="l" defTabSz="1300368"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7pPr>
      <a:lvl8pPr marL="4876381" indent="-325092" algn="l" defTabSz="1300368"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8pPr>
      <a:lvl9pPr marL="5526565" indent="-325092" algn="l" defTabSz="1300368"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9pPr>
    </p:bodyStyle>
    <p:otherStyle>
      <a:defPPr>
        <a:defRPr lang="en-US"/>
      </a:defPPr>
      <a:lvl1pPr marL="0" algn="l" defTabSz="1300368" rtl="0" eaLnBrk="1" latinLnBrk="0" hangingPunct="1">
        <a:defRPr sz="2560" kern="1200">
          <a:solidFill>
            <a:schemeClr val="tx1"/>
          </a:solidFill>
          <a:latin typeface="+mn-lt"/>
          <a:ea typeface="+mn-ea"/>
          <a:cs typeface="+mn-cs"/>
        </a:defRPr>
      </a:lvl1pPr>
      <a:lvl2pPr marL="650184" algn="l" defTabSz="1300368" rtl="0" eaLnBrk="1" latinLnBrk="0" hangingPunct="1">
        <a:defRPr sz="2560" kern="1200">
          <a:solidFill>
            <a:schemeClr val="tx1"/>
          </a:solidFill>
          <a:latin typeface="+mn-lt"/>
          <a:ea typeface="+mn-ea"/>
          <a:cs typeface="+mn-cs"/>
        </a:defRPr>
      </a:lvl2pPr>
      <a:lvl3pPr marL="1300368" algn="l" defTabSz="1300368" rtl="0" eaLnBrk="1" latinLnBrk="0" hangingPunct="1">
        <a:defRPr sz="2560" kern="1200">
          <a:solidFill>
            <a:schemeClr val="tx1"/>
          </a:solidFill>
          <a:latin typeface="+mn-lt"/>
          <a:ea typeface="+mn-ea"/>
          <a:cs typeface="+mn-cs"/>
        </a:defRPr>
      </a:lvl3pPr>
      <a:lvl4pPr marL="1950552" algn="l" defTabSz="1300368" rtl="0" eaLnBrk="1" latinLnBrk="0" hangingPunct="1">
        <a:defRPr sz="2560" kern="1200">
          <a:solidFill>
            <a:schemeClr val="tx1"/>
          </a:solidFill>
          <a:latin typeface="+mn-lt"/>
          <a:ea typeface="+mn-ea"/>
          <a:cs typeface="+mn-cs"/>
        </a:defRPr>
      </a:lvl4pPr>
      <a:lvl5pPr marL="2600736" algn="l" defTabSz="1300368" rtl="0" eaLnBrk="1" latinLnBrk="0" hangingPunct="1">
        <a:defRPr sz="2560" kern="1200">
          <a:solidFill>
            <a:schemeClr val="tx1"/>
          </a:solidFill>
          <a:latin typeface="+mn-lt"/>
          <a:ea typeface="+mn-ea"/>
          <a:cs typeface="+mn-cs"/>
        </a:defRPr>
      </a:lvl5pPr>
      <a:lvl6pPr marL="3250921" algn="l" defTabSz="1300368" rtl="0" eaLnBrk="1" latinLnBrk="0" hangingPunct="1">
        <a:defRPr sz="2560" kern="1200">
          <a:solidFill>
            <a:schemeClr val="tx1"/>
          </a:solidFill>
          <a:latin typeface="+mn-lt"/>
          <a:ea typeface="+mn-ea"/>
          <a:cs typeface="+mn-cs"/>
        </a:defRPr>
      </a:lvl6pPr>
      <a:lvl7pPr marL="3901105" algn="l" defTabSz="1300368" rtl="0" eaLnBrk="1" latinLnBrk="0" hangingPunct="1">
        <a:defRPr sz="2560" kern="1200">
          <a:solidFill>
            <a:schemeClr val="tx1"/>
          </a:solidFill>
          <a:latin typeface="+mn-lt"/>
          <a:ea typeface="+mn-ea"/>
          <a:cs typeface="+mn-cs"/>
        </a:defRPr>
      </a:lvl7pPr>
      <a:lvl8pPr marL="4551289" algn="l" defTabSz="1300368" rtl="0" eaLnBrk="1" latinLnBrk="0" hangingPunct="1">
        <a:defRPr sz="2560" kern="1200">
          <a:solidFill>
            <a:schemeClr val="tx1"/>
          </a:solidFill>
          <a:latin typeface="+mn-lt"/>
          <a:ea typeface="+mn-ea"/>
          <a:cs typeface="+mn-cs"/>
        </a:defRPr>
      </a:lvl8pPr>
      <a:lvl9pPr marL="5201473" algn="l" defTabSz="1300368" rtl="0" eaLnBrk="1" latinLnBrk="0" hangingPunct="1">
        <a:defRPr sz="2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research.flw.ugent.be/en/dialing"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hyperlink" Target="https://ezralaroi.com/"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doi.org/10.1515/flin-2022-2042"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ctrTitle"/>
          </p:nvPr>
        </p:nvSpPr>
        <p:spPr/>
        <p:txBody>
          <a:bodyPr/>
          <a:lstStyle/>
          <a:p>
            <a:pPr algn="ctr"/>
            <a:r>
              <a:rPr lang="en-US" sz="5400" u="none" dirty="0"/>
              <a:t>The life cycles of counterfactual conditionals in Ancient Greek: aspect, actionality and</a:t>
            </a:r>
            <a:br>
              <a:rPr lang="en-US" sz="5400" u="none" dirty="0"/>
            </a:br>
            <a:r>
              <a:rPr lang="nl-BE" sz="5400" u="none" dirty="0" err="1"/>
              <a:t>temporal</a:t>
            </a:r>
            <a:r>
              <a:rPr lang="nl-BE" sz="5400" u="none" dirty="0"/>
              <a:t> </a:t>
            </a:r>
            <a:r>
              <a:rPr lang="nl-BE" sz="5400" u="none" dirty="0" err="1"/>
              <a:t>reference</a:t>
            </a:r>
            <a:endParaRPr lang="nl-NL" sz="5400" dirty="0"/>
          </a:p>
        </p:txBody>
      </p:sp>
      <p:sp>
        <p:nvSpPr>
          <p:cNvPr id="11" name="Ondertitel 10"/>
          <p:cNvSpPr>
            <a:spLocks noGrp="1"/>
          </p:cNvSpPr>
          <p:nvPr>
            <p:ph type="subTitle" idx="1"/>
          </p:nvPr>
        </p:nvSpPr>
        <p:spPr/>
        <p:txBody>
          <a:bodyPr/>
          <a:lstStyle/>
          <a:p>
            <a:pPr algn="ctr"/>
            <a:r>
              <a:rPr lang="nl-NL" dirty="0"/>
              <a:t>Ezra la Roi</a:t>
            </a:r>
          </a:p>
        </p:txBody>
      </p:sp>
      <p:sp>
        <p:nvSpPr>
          <p:cNvPr id="13" name="Tijdelijke aanduiding voor afbeelding 12"/>
          <p:cNvSpPr>
            <a:spLocks noGrp="1"/>
          </p:cNvSpPr>
          <p:nvPr>
            <p:ph type="pic" sz="quarter" idx="12"/>
          </p:nvPr>
        </p:nvSpPr>
        <p:spPr/>
      </p:sp>
      <p:sp>
        <p:nvSpPr>
          <p:cNvPr id="14" name="Tijdelijke aanduiding voor afbeelding 13"/>
          <p:cNvSpPr>
            <a:spLocks noGrp="1"/>
          </p:cNvSpPr>
          <p:nvPr>
            <p:ph type="pic" sz="quarter" idx="13"/>
          </p:nvPr>
        </p:nvSpPr>
        <p:spPr/>
      </p:sp>
      <p:sp>
        <p:nvSpPr>
          <p:cNvPr id="15" name="Tijdelijke aanduiding voor afbeelding 14"/>
          <p:cNvSpPr>
            <a:spLocks noGrp="1"/>
          </p:cNvSpPr>
          <p:nvPr>
            <p:ph type="pic" sz="quarter" idx="14"/>
          </p:nvPr>
        </p:nvSpPr>
        <p:spPr/>
      </p:sp>
      <p:sp>
        <p:nvSpPr>
          <p:cNvPr id="6" name="Text Placeholder Organsation L1/L2"/>
          <p:cNvSpPr>
            <a:spLocks noGrp="1"/>
          </p:cNvSpPr>
          <p:nvPr>
            <p:ph type="body" sz="quarter" idx="15"/>
          </p:nvPr>
        </p:nvSpPr>
        <p:spPr/>
        <p:txBody>
          <a:bodyPr/>
          <a:lstStyle/>
          <a:p>
            <a:r>
              <a:rPr lang="en-GB" dirty="0"/>
              <a:t>Department of Linguistics</a:t>
            </a:r>
          </a:p>
          <a:p>
            <a:r>
              <a:rPr lang="en-US" b="0" u="none" dirty="0" err="1">
                <a:hlinkClick r:id="rId2"/>
              </a:rPr>
              <a:t>DiaLing</a:t>
            </a:r>
            <a:r>
              <a:rPr lang="en-US" b="0" u="none" dirty="0">
                <a:hlinkClick r:id="rId2"/>
              </a:rPr>
              <a:t> - Diachronic and </a:t>
            </a:r>
            <a:r>
              <a:rPr lang="en-US" b="0" u="none" dirty="0" err="1">
                <a:hlinkClick r:id="rId2"/>
              </a:rPr>
              <a:t>Diatopic</a:t>
            </a:r>
            <a:r>
              <a:rPr lang="en-US" b="0" u="none" dirty="0">
                <a:hlinkClick r:id="rId2"/>
              </a:rPr>
              <a:t> Linguistics</a:t>
            </a:r>
          </a:p>
        </p:txBody>
      </p:sp>
      <p:sp>
        <p:nvSpPr>
          <p:cNvPr id="17" name="Tijdelijke aanduiding voor afbeelding 16"/>
          <p:cNvSpPr>
            <a:spLocks noGrp="1"/>
          </p:cNvSpPr>
          <p:nvPr>
            <p:ph type="pic" sz="quarter" idx="11"/>
          </p:nvPr>
        </p:nvSpPr>
        <p:spPr/>
      </p:sp>
    </p:spTree>
    <p:extLst>
      <p:ext uri="{BB962C8B-B14F-4D97-AF65-F5344CB8AC3E}">
        <p14:creationId xmlns:p14="http://schemas.microsoft.com/office/powerpoint/2010/main" val="3355618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2. The life cycles of counterfactuals</a:t>
            </a:r>
          </a:p>
        </p:txBody>
      </p:sp>
      <p:sp>
        <p:nvSpPr>
          <p:cNvPr id="3" name="Content Placeholder 2"/>
          <p:cNvSpPr>
            <a:spLocks noGrp="1"/>
          </p:cNvSpPr>
          <p:nvPr>
            <p:ph idx="1"/>
          </p:nvPr>
        </p:nvSpPr>
        <p:spPr/>
        <p:txBody>
          <a:bodyPr>
            <a:normAutofit fontScale="77500" lnSpcReduction="20000"/>
          </a:bodyPr>
          <a:lstStyle/>
          <a:p>
            <a:r>
              <a:rPr lang="en-GB" dirty="0"/>
              <a:t>Few recent studies</a:t>
            </a:r>
          </a:p>
          <a:p>
            <a:pPr lvl="1"/>
            <a:r>
              <a:rPr lang="nl-NL" dirty="0" err="1"/>
              <a:t>Yong</a:t>
            </a:r>
            <a:r>
              <a:rPr lang="nl-NL" dirty="0"/>
              <a:t> 2018</a:t>
            </a:r>
          </a:p>
          <a:p>
            <a:pPr lvl="2"/>
            <a:r>
              <a:rPr lang="en-US" dirty="0"/>
              <a:t>diachronic study of frequently used CF markers such as past tense, perfective/imperfective aspect, </a:t>
            </a:r>
            <a:r>
              <a:rPr lang="en-US" dirty="0" err="1"/>
              <a:t>irrealis</a:t>
            </a:r>
            <a:r>
              <a:rPr lang="en-US" dirty="0"/>
              <a:t> mood markers </a:t>
            </a:r>
          </a:p>
          <a:p>
            <a:pPr lvl="2"/>
            <a:r>
              <a:rPr lang="nl-NL" dirty="0"/>
              <a:t>BUT: </a:t>
            </a:r>
            <a:r>
              <a:rPr lang="nl-NL" i="1" dirty="0" err="1"/>
              <a:t>argumentation</a:t>
            </a:r>
            <a:r>
              <a:rPr lang="nl-NL" i="1" dirty="0"/>
              <a:t> </a:t>
            </a:r>
            <a:r>
              <a:rPr lang="nl-NL" i="1" dirty="0" err="1"/>
              <a:t>not</a:t>
            </a:r>
            <a:r>
              <a:rPr lang="nl-NL" i="1" dirty="0"/>
              <a:t> </a:t>
            </a:r>
            <a:r>
              <a:rPr lang="nl-NL" i="1" dirty="0" err="1"/>
              <a:t>always</a:t>
            </a:r>
            <a:r>
              <a:rPr lang="nl-NL" i="1" dirty="0"/>
              <a:t> </a:t>
            </a:r>
            <a:r>
              <a:rPr lang="nl-NL" i="1" dirty="0" err="1"/>
              <a:t>supported</a:t>
            </a:r>
            <a:r>
              <a:rPr lang="nl-NL" i="1" dirty="0"/>
              <a:t> </a:t>
            </a:r>
            <a:r>
              <a:rPr lang="nl-NL" i="1" dirty="0" err="1"/>
              <a:t>by</a:t>
            </a:r>
            <a:r>
              <a:rPr lang="nl-NL" i="1" dirty="0"/>
              <a:t> </a:t>
            </a:r>
            <a:r>
              <a:rPr lang="nl-NL" i="1" dirty="0" err="1"/>
              <a:t>evidence</a:t>
            </a:r>
            <a:endParaRPr lang="nl-NL" i="1" dirty="0"/>
          </a:p>
          <a:p>
            <a:pPr lvl="1"/>
            <a:r>
              <a:rPr lang="en-US" dirty="0"/>
              <a:t>Patard 2018 on the roots of </a:t>
            </a:r>
            <a:r>
              <a:rPr lang="en-US" dirty="0" err="1"/>
              <a:t>counterfactuality</a:t>
            </a:r>
            <a:endParaRPr lang="en-US" dirty="0"/>
          </a:p>
          <a:p>
            <a:pPr lvl="2"/>
            <a:r>
              <a:rPr lang="en-US" dirty="0"/>
              <a:t>Diachronic study of imperfect(</a:t>
            </a:r>
            <a:r>
              <a:rPr lang="en-US" dirty="0" err="1"/>
              <a:t>ive</a:t>
            </a:r>
            <a:r>
              <a:rPr lang="en-US" dirty="0"/>
              <a:t>) in history of French</a:t>
            </a:r>
          </a:p>
          <a:p>
            <a:pPr lvl="2"/>
            <a:r>
              <a:rPr lang="en-US" dirty="0"/>
              <a:t>role of quantity implicatures and development of conditional mood from counterfactual</a:t>
            </a:r>
          </a:p>
          <a:p>
            <a:pPr lvl="2"/>
            <a:r>
              <a:rPr lang="en-US" dirty="0"/>
              <a:t>Applies Heine’s bridging context model 2002</a:t>
            </a:r>
            <a:endParaRPr lang="nl-BE" dirty="0"/>
          </a:p>
          <a:p>
            <a:pPr lvl="1"/>
            <a:endParaRPr lang="nl-BE" i="1" dirty="0"/>
          </a:p>
          <a:p>
            <a:pPr lvl="1"/>
            <a:endParaRPr lang="en-GB" dirty="0"/>
          </a:p>
          <a:p>
            <a:endParaRPr lang="en-GB" dirty="0"/>
          </a:p>
        </p:txBody>
      </p:sp>
      <p:sp>
        <p:nvSpPr>
          <p:cNvPr id="8" name="Slide Number Placeholder 7"/>
          <p:cNvSpPr>
            <a:spLocks noGrp="1"/>
          </p:cNvSpPr>
          <p:nvPr>
            <p:ph type="sldNum" sz="quarter" idx="12"/>
          </p:nvPr>
        </p:nvSpPr>
        <p:spPr/>
        <p:txBody>
          <a:bodyPr/>
          <a:lstStyle/>
          <a:p>
            <a:fld id="{7AE184E0-0BD4-4705-A12B-9B71DDE63301}" type="slidenum">
              <a:rPr lang="en-GB" smtClean="0"/>
              <a:t>10</a:t>
            </a:fld>
            <a:endParaRPr lang="en-GB"/>
          </a:p>
        </p:txBody>
      </p:sp>
    </p:spTree>
    <p:extLst>
      <p:ext uri="{BB962C8B-B14F-4D97-AF65-F5344CB8AC3E}">
        <p14:creationId xmlns:p14="http://schemas.microsoft.com/office/powerpoint/2010/main" val="1517926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2. The life cycles of counterfactuals</a:t>
            </a:r>
          </a:p>
        </p:txBody>
      </p:sp>
      <p:sp>
        <p:nvSpPr>
          <p:cNvPr id="3" name="Content Placeholder 2"/>
          <p:cNvSpPr>
            <a:spLocks noGrp="1"/>
          </p:cNvSpPr>
          <p:nvPr>
            <p:ph idx="1"/>
          </p:nvPr>
        </p:nvSpPr>
        <p:spPr/>
        <p:txBody>
          <a:bodyPr>
            <a:normAutofit fontScale="92500" lnSpcReduction="10000"/>
          </a:bodyPr>
          <a:lstStyle/>
          <a:p>
            <a:r>
              <a:rPr lang="en-GB" dirty="0"/>
              <a:t>Open questions that I investigate today</a:t>
            </a:r>
          </a:p>
          <a:p>
            <a:pPr marL="1462950" lvl="1" indent="-742950">
              <a:buFont typeface="+mj-lt"/>
              <a:buAutoNum type="arabicPeriod"/>
            </a:pPr>
            <a:r>
              <a:rPr lang="en-GB" sz="4300" dirty="0"/>
              <a:t>Role of pragmatics</a:t>
            </a:r>
          </a:p>
          <a:p>
            <a:pPr lvl="2"/>
            <a:r>
              <a:rPr lang="en-GB" sz="4300" dirty="0"/>
              <a:t>Do certain conditional structures favour change in counterfactuals?</a:t>
            </a:r>
          </a:p>
          <a:p>
            <a:pPr marL="1462950" lvl="1" indent="-742950">
              <a:buFont typeface="+mj-lt"/>
              <a:buAutoNum type="arabicPeriod"/>
            </a:pPr>
            <a:r>
              <a:rPr lang="en-GB" sz="4300" dirty="0"/>
              <a:t>Role of aspect </a:t>
            </a:r>
          </a:p>
          <a:p>
            <a:pPr lvl="2"/>
            <a:r>
              <a:rPr lang="en-GB" sz="4300" dirty="0"/>
              <a:t>How does aspect correlate with temporal reference change?</a:t>
            </a:r>
          </a:p>
          <a:p>
            <a:pPr marL="1462950" lvl="1" indent="-742950">
              <a:buFont typeface="+mj-lt"/>
              <a:buAutoNum type="arabicPeriod"/>
            </a:pPr>
            <a:r>
              <a:rPr lang="en-GB" sz="4300" dirty="0"/>
              <a:t>Role of actionality</a:t>
            </a:r>
          </a:p>
          <a:p>
            <a:pPr lvl="2"/>
            <a:r>
              <a:rPr lang="en-GB" sz="4300" dirty="0"/>
              <a:t>How does telicity correlate with the temporal reference of counterfactuals?</a:t>
            </a:r>
          </a:p>
          <a:p>
            <a:endParaRPr lang="en-GB" dirty="0"/>
          </a:p>
        </p:txBody>
      </p:sp>
      <p:sp>
        <p:nvSpPr>
          <p:cNvPr id="8" name="Slide Number Placeholder 7"/>
          <p:cNvSpPr>
            <a:spLocks noGrp="1"/>
          </p:cNvSpPr>
          <p:nvPr>
            <p:ph type="sldNum" sz="quarter" idx="12"/>
          </p:nvPr>
        </p:nvSpPr>
        <p:spPr/>
        <p:txBody>
          <a:bodyPr/>
          <a:lstStyle/>
          <a:p>
            <a:fld id="{7AE184E0-0BD4-4705-A12B-9B71DDE63301}" type="slidenum">
              <a:rPr lang="en-GB" smtClean="0"/>
              <a:t>11</a:t>
            </a:fld>
            <a:endParaRPr lang="en-GB"/>
          </a:p>
        </p:txBody>
      </p:sp>
    </p:spTree>
    <p:extLst>
      <p:ext uri="{BB962C8B-B14F-4D97-AF65-F5344CB8AC3E}">
        <p14:creationId xmlns:p14="http://schemas.microsoft.com/office/powerpoint/2010/main" val="1647664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3.1 The role of pragmatics</a:t>
            </a:r>
          </a:p>
        </p:txBody>
      </p:sp>
      <p:sp>
        <p:nvSpPr>
          <p:cNvPr id="3" name="Content Placeholder 2"/>
          <p:cNvSpPr>
            <a:spLocks noGrp="1"/>
          </p:cNvSpPr>
          <p:nvPr>
            <p:ph idx="1"/>
          </p:nvPr>
        </p:nvSpPr>
        <p:spPr/>
        <p:txBody>
          <a:bodyPr>
            <a:normAutofit fontScale="40000" lnSpcReduction="20000"/>
          </a:bodyPr>
          <a:lstStyle/>
          <a:p>
            <a:pPr marL="86400" indent="0">
              <a:buNone/>
            </a:pPr>
            <a:r>
              <a:rPr lang="en-GB" sz="6000" dirty="0"/>
              <a:t>(1) </a:t>
            </a:r>
            <a:r>
              <a:rPr lang="en-GB" sz="6000" i="1" dirty="0"/>
              <a:t>Present-referring CF optative</a:t>
            </a:r>
            <a:r>
              <a:rPr lang="en-GB" sz="6000" dirty="0"/>
              <a:t> </a:t>
            </a:r>
            <a:endParaRPr lang="nl-BE" sz="6000" dirty="0"/>
          </a:p>
          <a:p>
            <a:pPr marL="86400" indent="0">
              <a:buNone/>
            </a:pPr>
            <a:r>
              <a:rPr lang="nl-NL" sz="6000" b="1" dirty="0"/>
              <a:t>ei</a:t>
            </a:r>
            <a:r>
              <a:rPr lang="nl-NL" sz="6000" dirty="0"/>
              <a:t> </a:t>
            </a:r>
            <a:r>
              <a:rPr lang="nl-NL" sz="6000" dirty="0" err="1"/>
              <a:t>keinón</a:t>
            </a:r>
            <a:r>
              <a:rPr lang="nl-NL" sz="6000" dirty="0"/>
              <a:t>   g’      </a:t>
            </a:r>
            <a:r>
              <a:rPr lang="nl-NL" sz="6000" dirty="0" err="1"/>
              <a:t>ithákēnde</a:t>
            </a:r>
            <a:r>
              <a:rPr lang="nl-NL" sz="6000" dirty="0"/>
              <a:t>   </a:t>
            </a:r>
            <a:r>
              <a:rPr lang="nl-NL" sz="6000" b="1" dirty="0" err="1"/>
              <a:t>idoíato</a:t>
            </a:r>
            <a:r>
              <a:rPr lang="nl-NL" sz="6000" dirty="0"/>
              <a:t>             </a:t>
            </a:r>
            <a:r>
              <a:rPr lang="nl-NL" sz="6000" dirty="0" err="1"/>
              <a:t>nostēsanta</a:t>
            </a:r>
            <a:endParaRPr lang="nl-BE" sz="6000" dirty="0"/>
          </a:p>
          <a:p>
            <a:pPr marL="86400" indent="0">
              <a:buNone/>
            </a:pPr>
            <a:r>
              <a:rPr lang="nl-NL" sz="6000" dirty="0" err="1"/>
              <a:t>if</a:t>
            </a:r>
            <a:r>
              <a:rPr lang="nl-NL" sz="6000" dirty="0"/>
              <a:t>  </a:t>
            </a:r>
            <a:r>
              <a:rPr lang="nl-NL" sz="6000" dirty="0" err="1"/>
              <a:t>he.ACC</a:t>
            </a:r>
            <a:r>
              <a:rPr lang="nl-NL" sz="6000" dirty="0"/>
              <a:t> PTC  </a:t>
            </a:r>
            <a:r>
              <a:rPr lang="nl-NL" sz="6000" dirty="0" err="1"/>
              <a:t>Ithaca.ALL</a:t>
            </a:r>
            <a:r>
              <a:rPr lang="nl-NL" sz="6000" dirty="0"/>
              <a:t> </a:t>
            </a:r>
            <a:r>
              <a:rPr lang="nl-NL" sz="6000" b="1" dirty="0"/>
              <a:t>see</a:t>
            </a:r>
            <a:r>
              <a:rPr lang="nl-NL" sz="6000" dirty="0"/>
              <a:t>.</a:t>
            </a:r>
            <a:r>
              <a:rPr lang="nl-NL" sz="6000" b="1" dirty="0"/>
              <a:t>OPT.3pl  </a:t>
            </a:r>
            <a:r>
              <a:rPr lang="nl-NL" sz="6000" dirty="0" err="1"/>
              <a:t>return.PCTP.ACC</a:t>
            </a:r>
            <a:endParaRPr lang="nl-NL" sz="6000" dirty="0"/>
          </a:p>
          <a:p>
            <a:pPr marL="86400" indent="0">
              <a:buNone/>
            </a:pPr>
            <a:r>
              <a:rPr lang="en-US" sz="6000" b="1" dirty="0"/>
              <a:t>Were they to see </a:t>
            </a:r>
            <a:r>
              <a:rPr lang="en-US" sz="6000" dirty="0"/>
              <a:t>him returned to Ithaca, … [they would all pray to be swifter of foot, rather than richer in gold and in raiment. But now he has thus perished by an evil doom, nor for us is there any comfort] (Od. 1.163-166)</a:t>
            </a:r>
          </a:p>
          <a:p>
            <a:r>
              <a:rPr lang="en-US" sz="6000" dirty="0"/>
              <a:t>Bounded construal of event: ‘see return’</a:t>
            </a:r>
          </a:p>
          <a:p>
            <a:pPr marL="86400" indent="0">
              <a:buNone/>
            </a:pPr>
            <a:endParaRPr lang="en-US" sz="6000" dirty="0"/>
          </a:p>
          <a:p>
            <a:pPr marL="86400" indent="0">
              <a:buNone/>
            </a:pPr>
            <a:r>
              <a:rPr lang="en-GB" sz="6000" dirty="0"/>
              <a:t>(2) Future-referring </a:t>
            </a:r>
            <a:r>
              <a:rPr lang="en-GB" sz="6000" i="1" dirty="0"/>
              <a:t>CF optative</a:t>
            </a:r>
            <a:endParaRPr lang="nl-BE" sz="6000" dirty="0"/>
          </a:p>
          <a:p>
            <a:pPr marL="86400" indent="0">
              <a:buNone/>
            </a:pPr>
            <a:r>
              <a:rPr lang="nl-NL" sz="6000" dirty="0"/>
              <a:t>ō        </a:t>
            </a:r>
            <a:r>
              <a:rPr lang="nl-NL" sz="6000" dirty="0" err="1"/>
              <a:t>pépon</a:t>
            </a:r>
            <a:r>
              <a:rPr lang="nl-NL" sz="6000" dirty="0"/>
              <a:t>       </a:t>
            </a:r>
            <a:r>
              <a:rPr lang="nl-NL" sz="6000" b="1" dirty="0"/>
              <a:t>ei</a:t>
            </a:r>
            <a:r>
              <a:rPr lang="nl-NL" sz="6000" dirty="0"/>
              <a:t>   </a:t>
            </a:r>
            <a:r>
              <a:rPr lang="nl-NL" sz="6000" dirty="0" err="1"/>
              <a:t>mèn</a:t>
            </a:r>
            <a:r>
              <a:rPr lang="nl-NL" sz="6000" dirty="0"/>
              <a:t>   </a:t>
            </a:r>
            <a:r>
              <a:rPr lang="nl-NL" sz="6000" dirty="0" err="1"/>
              <a:t>gàr</a:t>
            </a:r>
            <a:r>
              <a:rPr lang="nl-NL" sz="6000" dirty="0"/>
              <a:t>     </a:t>
            </a:r>
            <a:r>
              <a:rPr lang="nl-NL" sz="6000" dirty="0" err="1"/>
              <a:t>pólemon</a:t>
            </a:r>
            <a:r>
              <a:rPr lang="nl-NL" sz="6000" dirty="0"/>
              <a:t>  </a:t>
            </a:r>
            <a:r>
              <a:rPr lang="nl-NL" sz="6000" dirty="0" err="1"/>
              <a:t>perì</a:t>
            </a:r>
            <a:r>
              <a:rPr lang="nl-NL" sz="6000" dirty="0"/>
              <a:t>    tónde        </a:t>
            </a:r>
            <a:r>
              <a:rPr lang="nl-NL" sz="6000" dirty="0" err="1"/>
              <a:t>phugónte</a:t>
            </a:r>
            <a:endParaRPr lang="nl-NL" sz="6000" dirty="0"/>
          </a:p>
          <a:p>
            <a:pPr marL="86400" indent="0">
              <a:buNone/>
            </a:pPr>
            <a:r>
              <a:rPr lang="nl-NL" sz="6000" dirty="0"/>
              <a:t>VOC  </a:t>
            </a:r>
            <a:r>
              <a:rPr lang="nl-NL" sz="6000" dirty="0" err="1"/>
              <a:t>dear.VOC</a:t>
            </a:r>
            <a:r>
              <a:rPr lang="nl-NL" sz="6000" dirty="0"/>
              <a:t>  </a:t>
            </a:r>
            <a:r>
              <a:rPr lang="nl-NL" sz="6000" b="1" dirty="0" err="1"/>
              <a:t>if</a:t>
            </a:r>
            <a:r>
              <a:rPr lang="nl-NL" sz="6000" b="1" dirty="0"/>
              <a:t> </a:t>
            </a:r>
            <a:r>
              <a:rPr lang="nl-NL" sz="6000" dirty="0"/>
              <a:t>  PTC   </a:t>
            </a:r>
            <a:r>
              <a:rPr lang="nl-NL" sz="6000" dirty="0" err="1"/>
              <a:t>PTC</a:t>
            </a:r>
            <a:r>
              <a:rPr lang="nl-NL" sz="6000" dirty="0"/>
              <a:t>   </a:t>
            </a:r>
            <a:r>
              <a:rPr lang="nl-NL" sz="6000" dirty="0" err="1"/>
              <a:t>war.ACC</a:t>
            </a:r>
            <a:r>
              <a:rPr lang="nl-NL" sz="6000" dirty="0"/>
              <a:t>  </a:t>
            </a:r>
            <a:r>
              <a:rPr lang="nl-NL" sz="6000" dirty="0" err="1"/>
              <a:t>from</a:t>
            </a:r>
            <a:r>
              <a:rPr lang="nl-NL" sz="6000" dirty="0"/>
              <a:t>   </a:t>
            </a:r>
            <a:r>
              <a:rPr lang="nl-NL" sz="6000" dirty="0" err="1"/>
              <a:t>this.ACC</a:t>
            </a:r>
            <a:r>
              <a:rPr lang="nl-NL" sz="6000" dirty="0"/>
              <a:t>   </a:t>
            </a:r>
            <a:r>
              <a:rPr lang="nl-NL" sz="6000" dirty="0" err="1"/>
              <a:t>flee.ACC.DU</a:t>
            </a:r>
            <a:endParaRPr lang="nl-BE" sz="6000" dirty="0"/>
          </a:p>
          <a:p>
            <a:pPr marL="86400" indent="0">
              <a:buNone/>
            </a:pPr>
            <a:r>
              <a:rPr lang="nl-NL" sz="6000" b="1" dirty="0" err="1"/>
              <a:t>aieì</a:t>
            </a:r>
            <a:r>
              <a:rPr lang="nl-NL" sz="6000" dirty="0"/>
              <a:t>        d</a:t>
            </a:r>
            <a:r>
              <a:rPr lang="nl-BE" sz="6000" dirty="0"/>
              <a:t>ē      </a:t>
            </a:r>
            <a:r>
              <a:rPr lang="nl-BE" sz="6000" b="1" dirty="0" err="1"/>
              <a:t>mélloimen</a:t>
            </a:r>
            <a:r>
              <a:rPr lang="nl-BE" sz="6000" b="1" dirty="0"/>
              <a:t> </a:t>
            </a:r>
            <a:r>
              <a:rPr lang="nl-BE" sz="6000" dirty="0"/>
              <a:t>        </a:t>
            </a:r>
            <a:r>
              <a:rPr lang="nl-BE" sz="6000" dirty="0" err="1"/>
              <a:t>agēr</a:t>
            </a:r>
            <a:r>
              <a:rPr lang="nl-NL" sz="6000" dirty="0"/>
              <a:t>ō           t’       </a:t>
            </a:r>
            <a:r>
              <a:rPr lang="nl-NL" sz="6000" dirty="0" err="1"/>
              <a:t>athanátō</a:t>
            </a:r>
            <a:r>
              <a:rPr lang="nl-NL" sz="6000" dirty="0"/>
              <a:t>        te       </a:t>
            </a:r>
            <a:r>
              <a:rPr lang="nl-NL" sz="6000" b="1" dirty="0" err="1"/>
              <a:t>éssesth</a:t>
            </a:r>
            <a:r>
              <a:rPr lang="nl-NL" sz="6000" dirty="0"/>
              <a:t>’</a:t>
            </a:r>
            <a:r>
              <a:rPr lang="el-GR" sz="6000" dirty="0"/>
              <a:t> (</a:t>
            </a:r>
            <a:r>
              <a:rPr lang="en-GB" sz="6000" i="1" dirty="0"/>
              <a:t>Il</a:t>
            </a:r>
            <a:r>
              <a:rPr lang="el-GR" sz="6000" dirty="0"/>
              <a:t>. 12.322-32</a:t>
            </a:r>
            <a:r>
              <a:rPr lang="nl-NL" sz="6000" dirty="0"/>
              <a:t>4</a:t>
            </a:r>
            <a:r>
              <a:rPr lang="el-GR" sz="6000" dirty="0"/>
              <a:t>)</a:t>
            </a:r>
            <a:endParaRPr lang="nl-NL" sz="6000" dirty="0"/>
          </a:p>
          <a:p>
            <a:pPr marL="86400" indent="0">
              <a:buNone/>
            </a:pPr>
            <a:r>
              <a:rPr lang="nl-NL" sz="6000" b="1" dirty="0" err="1"/>
              <a:t>always</a:t>
            </a:r>
            <a:r>
              <a:rPr lang="nl-NL" sz="6000" b="1" dirty="0"/>
              <a:t>  </a:t>
            </a:r>
            <a:r>
              <a:rPr lang="nl-NL" sz="6000" dirty="0"/>
              <a:t>PTC   </a:t>
            </a:r>
            <a:r>
              <a:rPr lang="nl-NL" sz="6000" b="1" dirty="0"/>
              <a:t>be.to.OPT.1pl    </a:t>
            </a:r>
            <a:r>
              <a:rPr lang="nl-NL" sz="6000" dirty="0" err="1"/>
              <a:t>ageless.DU</a:t>
            </a:r>
            <a:r>
              <a:rPr lang="nl-NL" sz="6000" dirty="0"/>
              <a:t> PTC  </a:t>
            </a:r>
            <a:r>
              <a:rPr lang="nl-NL" sz="6000" dirty="0" err="1"/>
              <a:t>immortal.DU</a:t>
            </a:r>
            <a:r>
              <a:rPr lang="nl-NL" sz="6000" dirty="0"/>
              <a:t>  PTC   </a:t>
            </a:r>
            <a:r>
              <a:rPr lang="nl-NL" sz="6000" b="1" dirty="0" err="1"/>
              <a:t>be.INF.FUT</a:t>
            </a:r>
            <a:endParaRPr lang="nl-BE" sz="7000" b="1" dirty="0"/>
          </a:p>
          <a:p>
            <a:pPr marL="86400" indent="0">
              <a:buNone/>
            </a:pPr>
            <a:r>
              <a:rPr lang="en-GB" sz="7000" dirty="0"/>
              <a:t>Ah friend, </a:t>
            </a:r>
            <a:r>
              <a:rPr lang="en-GB" sz="7000" b="1" dirty="0"/>
              <a:t>if</a:t>
            </a:r>
            <a:r>
              <a:rPr lang="en-GB" sz="7000" dirty="0"/>
              <a:t> once escaped from this battle </a:t>
            </a:r>
            <a:r>
              <a:rPr lang="en-GB" sz="7000" b="1" dirty="0"/>
              <a:t>we were for ever to be</a:t>
            </a:r>
            <a:r>
              <a:rPr lang="en-GB" sz="7000" dirty="0"/>
              <a:t> ageless and immortal, [neither should I myself fight among the foremost, nor should I send you into battle where men win glory; </a:t>
            </a:r>
            <a:r>
              <a:rPr lang="en-GB" sz="7000" u="sng" dirty="0"/>
              <a:t>but now</a:t>
            </a:r>
            <a:r>
              <a:rPr lang="en-GB" sz="7000" dirty="0"/>
              <a:t>—for in any case fates of death threaten us, fates past counting, which no mortal may escape or avoid]</a:t>
            </a:r>
          </a:p>
          <a:p>
            <a:r>
              <a:rPr lang="en-GB" sz="7000" dirty="0"/>
              <a:t>Unbounded construal of event: ‘were to be ageless’</a:t>
            </a:r>
            <a:endParaRPr lang="nl-BE" sz="7000" dirty="0"/>
          </a:p>
          <a:p>
            <a:endParaRPr lang="nl-NL" dirty="0"/>
          </a:p>
          <a:p>
            <a:endParaRPr lang="en-GB" dirty="0"/>
          </a:p>
          <a:p>
            <a:endParaRPr lang="en-GB" dirty="0"/>
          </a:p>
        </p:txBody>
      </p:sp>
      <p:sp>
        <p:nvSpPr>
          <p:cNvPr id="8" name="Slide Number Placeholder 7"/>
          <p:cNvSpPr>
            <a:spLocks noGrp="1"/>
          </p:cNvSpPr>
          <p:nvPr>
            <p:ph type="sldNum" sz="quarter" idx="12"/>
          </p:nvPr>
        </p:nvSpPr>
        <p:spPr/>
        <p:txBody>
          <a:bodyPr/>
          <a:lstStyle/>
          <a:p>
            <a:fld id="{7AE184E0-0BD4-4705-A12B-9B71DDE63301}" type="slidenum">
              <a:rPr lang="en-GB" smtClean="0"/>
              <a:t>12</a:t>
            </a:fld>
            <a:endParaRPr lang="en-GB"/>
          </a:p>
        </p:txBody>
      </p:sp>
    </p:spTree>
    <p:extLst>
      <p:ext uri="{BB962C8B-B14F-4D97-AF65-F5344CB8AC3E}">
        <p14:creationId xmlns:p14="http://schemas.microsoft.com/office/powerpoint/2010/main" val="3627141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3.1 The role of pragmatics</a:t>
            </a:r>
          </a:p>
        </p:txBody>
      </p:sp>
      <p:sp>
        <p:nvSpPr>
          <p:cNvPr id="3" name="Content Placeholder 2"/>
          <p:cNvSpPr>
            <a:spLocks noGrp="1"/>
          </p:cNvSpPr>
          <p:nvPr>
            <p:ph idx="1"/>
          </p:nvPr>
        </p:nvSpPr>
        <p:spPr/>
        <p:txBody>
          <a:bodyPr>
            <a:normAutofit fontScale="92500" lnSpcReduction="20000"/>
          </a:bodyPr>
          <a:lstStyle/>
          <a:p>
            <a:r>
              <a:rPr lang="en-GB" sz="4400" dirty="0"/>
              <a:t>Counterfactual indicative conditions in Homeric Greek</a:t>
            </a:r>
          </a:p>
          <a:p>
            <a:r>
              <a:rPr lang="en-GB" sz="4400" dirty="0"/>
              <a:t>Two types</a:t>
            </a:r>
          </a:p>
          <a:p>
            <a:pPr lvl="1"/>
            <a:r>
              <a:rPr lang="en-GB" sz="4400" dirty="0"/>
              <a:t>Predictive	 				</a:t>
            </a:r>
            <a:endParaRPr lang="en-GB" sz="4400" dirty="0">
              <a:highlight>
                <a:srgbClr val="FFFF00"/>
              </a:highlight>
            </a:endParaRPr>
          </a:p>
          <a:p>
            <a:pPr lvl="2"/>
            <a:r>
              <a:rPr lang="en-GB" sz="4400" i="1" dirty="0"/>
              <a:t>if I had taken a coat, I would have kept dry</a:t>
            </a:r>
          </a:p>
          <a:p>
            <a:pPr lvl="2"/>
            <a:r>
              <a:rPr lang="en-GB" sz="4400" dirty="0"/>
              <a:t>P → Q (</a:t>
            </a:r>
            <a:r>
              <a:rPr lang="en-GB" sz="4400" dirty="0" err="1"/>
              <a:t>sequentiality</a:t>
            </a:r>
            <a:r>
              <a:rPr lang="en-GB" sz="4400" dirty="0"/>
              <a:t>, causality of </a:t>
            </a:r>
            <a:r>
              <a:rPr lang="en-GB" sz="4400" dirty="0" err="1"/>
              <a:t>SoA</a:t>
            </a:r>
            <a:r>
              <a:rPr lang="en-GB" sz="4400" dirty="0"/>
              <a:t>)</a:t>
            </a:r>
          </a:p>
          <a:p>
            <a:pPr lvl="1"/>
            <a:r>
              <a:rPr lang="en-GB" sz="4400" dirty="0"/>
              <a:t>Direct inferential  </a:t>
            </a:r>
          </a:p>
          <a:p>
            <a:pPr lvl="2"/>
            <a:r>
              <a:rPr lang="en-GB" sz="4400" i="1" dirty="0"/>
              <a:t>He would have done it, had she not stopped him</a:t>
            </a:r>
          </a:p>
          <a:p>
            <a:pPr lvl="2"/>
            <a:r>
              <a:rPr lang="en-GB" sz="4400" dirty="0"/>
              <a:t>Q ← P (no </a:t>
            </a:r>
            <a:r>
              <a:rPr lang="en-GB" sz="4400" dirty="0" err="1"/>
              <a:t>sequentiality</a:t>
            </a:r>
            <a:r>
              <a:rPr lang="en-GB" sz="4400" dirty="0"/>
              <a:t>, </a:t>
            </a:r>
            <a:r>
              <a:rPr lang="en-GB" sz="4400" i="1" dirty="0"/>
              <a:t>epistemic </a:t>
            </a:r>
            <a:r>
              <a:rPr lang="en-GB" sz="4400" dirty="0"/>
              <a:t>causality)</a:t>
            </a:r>
          </a:p>
          <a:p>
            <a:pPr lvl="3"/>
            <a:r>
              <a:rPr lang="en-GB" sz="4400" dirty="0"/>
              <a:t>Cf. </a:t>
            </a:r>
            <a:r>
              <a:rPr lang="en-GB" sz="4400" i="1" dirty="0"/>
              <a:t>He was at home, if my mum was not mistaken</a:t>
            </a:r>
            <a:endParaRPr lang="en-GB" sz="4400" dirty="0"/>
          </a:p>
          <a:p>
            <a:r>
              <a:rPr lang="en-GB" sz="4400" dirty="0"/>
              <a:t>Mood mixing in direct </a:t>
            </a:r>
            <a:r>
              <a:rPr lang="en-GB" sz="4400" dirty="0" err="1"/>
              <a:t>inferentials</a:t>
            </a:r>
            <a:r>
              <a:rPr lang="en-GB" sz="4400" dirty="0"/>
              <a:t>: CF optative and indicative</a:t>
            </a:r>
          </a:p>
          <a:p>
            <a:pPr lvl="2"/>
            <a:endParaRPr lang="en-GB" sz="4400" dirty="0"/>
          </a:p>
          <a:p>
            <a:endParaRPr lang="en-GB" dirty="0"/>
          </a:p>
        </p:txBody>
      </p:sp>
      <p:sp>
        <p:nvSpPr>
          <p:cNvPr id="8" name="Slide Number Placeholder 7"/>
          <p:cNvSpPr>
            <a:spLocks noGrp="1"/>
          </p:cNvSpPr>
          <p:nvPr>
            <p:ph type="sldNum" sz="quarter" idx="12"/>
          </p:nvPr>
        </p:nvSpPr>
        <p:spPr/>
        <p:txBody>
          <a:bodyPr/>
          <a:lstStyle/>
          <a:p>
            <a:fld id="{7AE184E0-0BD4-4705-A12B-9B71DDE63301}" type="slidenum">
              <a:rPr lang="en-GB" smtClean="0"/>
              <a:t>13</a:t>
            </a:fld>
            <a:endParaRPr lang="en-GB"/>
          </a:p>
        </p:txBody>
      </p:sp>
    </p:spTree>
    <p:extLst>
      <p:ext uri="{BB962C8B-B14F-4D97-AF65-F5344CB8AC3E}">
        <p14:creationId xmlns:p14="http://schemas.microsoft.com/office/powerpoint/2010/main" val="3907881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3.1 The role of pragmatics</a:t>
            </a:r>
          </a:p>
        </p:txBody>
      </p:sp>
      <p:sp>
        <p:nvSpPr>
          <p:cNvPr id="3" name="Content Placeholder 2"/>
          <p:cNvSpPr>
            <a:spLocks noGrp="1"/>
          </p:cNvSpPr>
          <p:nvPr>
            <p:ph idx="1"/>
          </p:nvPr>
        </p:nvSpPr>
        <p:spPr/>
        <p:txBody>
          <a:bodyPr>
            <a:normAutofit fontScale="25000" lnSpcReduction="20000"/>
          </a:bodyPr>
          <a:lstStyle/>
          <a:p>
            <a:pPr marL="86400" indent="0">
              <a:buNone/>
            </a:pPr>
            <a:r>
              <a:rPr lang="en-GB" sz="8000" dirty="0"/>
              <a:t>(3) </a:t>
            </a:r>
            <a:r>
              <a:rPr lang="nl-NL" sz="8000" i="1" dirty="0"/>
              <a:t>Direct </a:t>
            </a:r>
            <a:r>
              <a:rPr lang="nl-NL" sz="8000" i="1" dirty="0" err="1"/>
              <a:t>inferential</a:t>
            </a:r>
            <a:r>
              <a:rPr lang="nl-NL" sz="8000" i="1" dirty="0"/>
              <a:t>	</a:t>
            </a:r>
            <a:r>
              <a:rPr lang="en-GB" sz="8000" dirty="0"/>
              <a:t>Q ← P </a:t>
            </a:r>
            <a:endParaRPr lang="nl-BE" sz="8000" dirty="0"/>
          </a:p>
          <a:p>
            <a:pPr marL="86400" indent="0">
              <a:buNone/>
            </a:pPr>
            <a:r>
              <a:rPr lang="nl-NL" sz="8000" dirty="0" err="1"/>
              <a:t>kaí</a:t>
            </a:r>
            <a:r>
              <a:rPr lang="nl-NL" sz="8000" dirty="0"/>
              <a:t>   nú    ken </a:t>
            </a:r>
            <a:r>
              <a:rPr lang="nl-NL" sz="8000" dirty="0" err="1"/>
              <a:t>énth</a:t>
            </a:r>
            <a:r>
              <a:rPr lang="nl-NL" sz="8000" dirty="0"/>
              <a:t>’  </a:t>
            </a:r>
            <a:r>
              <a:rPr lang="nl-NL" sz="8000" b="1" dirty="0" err="1"/>
              <a:t>apóloito</a:t>
            </a:r>
            <a:r>
              <a:rPr lang="nl-NL" sz="8000" dirty="0"/>
              <a:t>       </a:t>
            </a:r>
            <a:r>
              <a:rPr lang="nl-NL" sz="8000" dirty="0" err="1"/>
              <a:t>ánaks</a:t>
            </a:r>
            <a:r>
              <a:rPr lang="nl-NL" sz="8000" dirty="0"/>
              <a:t>       </a:t>
            </a:r>
            <a:r>
              <a:rPr lang="nl-NL" sz="8000" dirty="0" err="1"/>
              <a:t>andr</a:t>
            </a:r>
            <a:r>
              <a:rPr lang="nl-BE" sz="8000" dirty="0" err="1"/>
              <a:t>ōn</a:t>
            </a:r>
            <a:r>
              <a:rPr lang="nl-BE" sz="8000" dirty="0"/>
              <a:t>       </a:t>
            </a:r>
            <a:r>
              <a:rPr lang="nl-BE" sz="8000" dirty="0" err="1"/>
              <a:t>Aineías</a:t>
            </a:r>
            <a:r>
              <a:rPr lang="nl-BE" sz="8000" dirty="0"/>
              <a:t> </a:t>
            </a:r>
          </a:p>
          <a:p>
            <a:pPr marL="86400" indent="0">
              <a:buNone/>
            </a:pPr>
            <a:r>
              <a:rPr lang="nl-NL" sz="8000" dirty="0"/>
              <a:t>And PTC MP  </a:t>
            </a:r>
            <a:r>
              <a:rPr lang="nl-NL" sz="8000" dirty="0" err="1"/>
              <a:t>then</a:t>
            </a:r>
            <a:r>
              <a:rPr lang="nl-NL" sz="8000" dirty="0"/>
              <a:t>  </a:t>
            </a:r>
            <a:r>
              <a:rPr lang="nl-NL" sz="8000" b="1" dirty="0"/>
              <a:t>die.OPT.3sg </a:t>
            </a:r>
            <a:r>
              <a:rPr lang="nl-NL" sz="8000" dirty="0" err="1"/>
              <a:t>lord.NOM</a:t>
            </a:r>
            <a:r>
              <a:rPr lang="nl-NL" sz="8000" dirty="0"/>
              <a:t> </a:t>
            </a:r>
            <a:r>
              <a:rPr lang="nl-NL" sz="8000" dirty="0" err="1"/>
              <a:t>men.GEN</a:t>
            </a:r>
            <a:r>
              <a:rPr lang="nl-NL" sz="8000" dirty="0"/>
              <a:t>  </a:t>
            </a:r>
            <a:r>
              <a:rPr lang="nl-NL" sz="8000" dirty="0" err="1"/>
              <a:t>Aeneas.NOM</a:t>
            </a:r>
            <a:endParaRPr lang="nl-BE" sz="8000" dirty="0"/>
          </a:p>
          <a:p>
            <a:pPr marL="86400" indent="0">
              <a:buNone/>
            </a:pPr>
            <a:r>
              <a:rPr lang="nl-NL" sz="8000" b="1" dirty="0"/>
              <a:t>ei m</a:t>
            </a:r>
            <a:r>
              <a:rPr lang="nl-BE" sz="8000" b="1" dirty="0"/>
              <a:t>ē  </a:t>
            </a:r>
            <a:r>
              <a:rPr lang="nl-BE" sz="8000" dirty="0"/>
              <a:t>ár’      </a:t>
            </a:r>
            <a:r>
              <a:rPr lang="nl-BE" sz="8000" dirty="0" err="1"/>
              <a:t>oksù</a:t>
            </a:r>
            <a:r>
              <a:rPr lang="nl-BE" sz="8000" dirty="0"/>
              <a:t>     </a:t>
            </a:r>
            <a:r>
              <a:rPr lang="nl-BE" sz="8000" b="1" dirty="0" err="1"/>
              <a:t>nóēse</a:t>
            </a:r>
            <a:r>
              <a:rPr lang="nl-BE" sz="8000" dirty="0"/>
              <a:t>                 </a:t>
            </a:r>
            <a:r>
              <a:rPr lang="nl-BE" sz="8000" dirty="0" err="1"/>
              <a:t>Diòs</a:t>
            </a:r>
            <a:r>
              <a:rPr lang="nl-BE" sz="8000" dirty="0"/>
              <a:t>           </a:t>
            </a:r>
            <a:r>
              <a:rPr lang="nl-BE" sz="8000" dirty="0" err="1"/>
              <a:t>thugátēr</a:t>
            </a:r>
            <a:r>
              <a:rPr lang="nl-BE" sz="8000" dirty="0"/>
              <a:t>             </a:t>
            </a:r>
            <a:r>
              <a:rPr lang="nl-BE" sz="7200" dirty="0" err="1"/>
              <a:t>Aphrodítē</a:t>
            </a:r>
            <a:endParaRPr lang="nl-BE" sz="7200" dirty="0"/>
          </a:p>
          <a:p>
            <a:pPr marL="86400" indent="0">
              <a:buNone/>
            </a:pPr>
            <a:r>
              <a:rPr lang="nl-NL" sz="8000" b="1" dirty="0" err="1"/>
              <a:t>If</a:t>
            </a:r>
            <a:r>
              <a:rPr lang="nl-NL" sz="8000" b="1" dirty="0"/>
              <a:t> </a:t>
            </a:r>
            <a:r>
              <a:rPr lang="nl-NL" sz="8000" b="1" dirty="0" err="1"/>
              <a:t>not</a:t>
            </a:r>
            <a:r>
              <a:rPr lang="nl-NL" sz="8000" b="1" dirty="0"/>
              <a:t>  </a:t>
            </a:r>
            <a:r>
              <a:rPr lang="nl-NL" sz="8000" dirty="0"/>
              <a:t>PTC   </a:t>
            </a:r>
            <a:r>
              <a:rPr lang="nl-NL" sz="8000" dirty="0" err="1"/>
              <a:t>quickly</a:t>
            </a:r>
            <a:r>
              <a:rPr lang="nl-NL" sz="8000" dirty="0"/>
              <a:t>  </a:t>
            </a:r>
            <a:r>
              <a:rPr lang="nl-NL" sz="8000" b="1" dirty="0"/>
              <a:t>notice.IND.3sg  </a:t>
            </a:r>
            <a:r>
              <a:rPr lang="nl-NL" sz="8000" dirty="0" err="1"/>
              <a:t>Zeus.GEN</a:t>
            </a:r>
            <a:r>
              <a:rPr lang="nl-NL" sz="8000" dirty="0"/>
              <a:t>  </a:t>
            </a:r>
            <a:r>
              <a:rPr lang="nl-NL" sz="8000" dirty="0" err="1"/>
              <a:t>daughter.NOM</a:t>
            </a:r>
            <a:r>
              <a:rPr lang="nl-NL" sz="8000" dirty="0"/>
              <a:t>   </a:t>
            </a:r>
            <a:r>
              <a:rPr lang="nl-NL" sz="7200" dirty="0" err="1"/>
              <a:t>Aphrodite.NOM</a:t>
            </a:r>
            <a:endParaRPr lang="nl-BE" sz="7200" b="1" dirty="0"/>
          </a:p>
          <a:p>
            <a:pPr marL="86400" indent="0">
              <a:buNone/>
            </a:pPr>
            <a:r>
              <a:rPr lang="en-GB" sz="8000" dirty="0"/>
              <a:t>(</a:t>
            </a:r>
            <a:r>
              <a:rPr lang="en-GB" sz="8000" i="1" dirty="0"/>
              <a:t>Il</a:t>
            </a:r>
            <a:r>
              <a:rPr lang="en-GB" sz="8000" dirty="0"/>
              <a:t>. 5.311-312)</a:t>
            </a:r>
            <a:endParaRPr lang="nl-BE" sz="8000" dirty="0"/>
          </a:p>
          <a:p>
            <a:pPr marL="86400" indent="0">
              <a:buNone/>
            </a:pPr>
            <a:r>
              <a:rPr lang="en-GB" sz="8000" dirty="0"/>
              <a:t>And now would the lord of men, Aeneas, </a:t>
            </a:r>
            <a:r>
              <a:rPr lang="en-GB" sz="8000" b="1" dirty="0"/>
              <a:t>have perished</a:t>
            </a:r>
            <a:r>
              <a:rPr lang="en-GB" sz="8000" dirty="0"/>
              <a:t>, </a:t>
            </a:r>
            <a:r>
              <a:rPr lang="en-GB" sz="8000" b="1" dirty="0"/>
              <a:t>had not</a:t>
            </a:r>
            <a:r>
              <a:rPr lang="en-GB" sz="8000" dirty="0"/>
              <a:t> the daughter of Zeus, Aphrodite, </a:t>
            </a:r>
            <a:r>
              <a:rPr lang="en-GB" sz="8000" b="1" dirty="0"/>
              <a:t>been quick to notice</a:t>
            </a:r>
            <a:r>
              <a:rPr lang="en-GB" sz="8000" dirty="0"/>
              <a:t> (i.e. and prevented it, being a god)</a:t>
            </a:r>
          </a:p>
          <a:p>
            <a:pPr marL="86400" indent="0">
              <a:buNone/>
            </a:pPr>
            <a:endParaRPr lang="en-GB" sz="8000" dirty="0"/>
          </a:p>
          <a:p>
            <a:pPr marL="86400" indent="0">
              <a:buNone/>
            </a:pPr>
            <a:r>
              <a:rPr lang="nl-NL" sz="8000" dirty="0"/>
              <a:t>(4) </a:t>
            </a:r>
            <a:r>
              <a:rPr lang="nl-NL" sz="8000" i="1" dirty="0" err="1"/>
              <a:t>Predictive</a:t>
            </a:r>
            <a:r>
              <a:rPr lang="nl-NL" sz="8000" i="1" dirty="0"/>
              <a:t>        		</a:t>
            </a:r>
            <a:r>
              <a:rPr lang="en-GB" sz="8000" dirty="0"/>
              <a:t>P → Q </a:t>
            </a:r>
            <a:endParaRPr lang="nl-NL" sz="8000" i="1" dirty="0"/>
          </a:p>
          <a:p>
            <a:pPr marL="86400" indent="0">
              <a:buNone/>
            </a:pPr>
            <a:r>
              <a:rPr lang="nl-NL" sz="8000" b="1" dirty="0"/>
              <a:t>ei</a:t>
            </a:r>
            <a:r>
              <a:rPr lang="nl-NL" sz="8000" dirty="0"/>
              <a:t>  </a:t>
            </a:r>
            <a:r>
              <a:rPr lang="nl-NL" sz="8000" dirty="0" err="1"/>
              <a:t>dè</a:t>
            </a:r>
            <a:r>
              <a:rPr lang="nl-NL" sz="8000" dirty="0"/>
              <a:t>    </a:t>
            </a:r>
            <a:r>
              <a:rPr lang="nl-NL" sz="8000" dirty="0" err="1"/>
              <a:t>phthegksaménou</a:t>
            </a:r>
            <a:r>
              <a:rPr lang="nl-NL" sz="8000" dirty="0"/>
              <a:t>         </a:t>
            </a:r>
            <a:r>
              <a:rPr lang="nl-NL" sz="8000" dirty="0" err="1"/>
              <a:t>teu</a:t>
            </a:r>
            <a:r>
              <a:rPr lang="nl-NL" sz="8000" dirty="0"/>
              <a:t>                      </a:t>
            </a:r>
            <a:r>
              <a:rPr lang="nl-BE" sz="8000" dirty="0"/>
              <a:t>ē  </a:t>
            </a:r>
            <a:r>
              <a:rPr lang="nl-BE" sz="8000" dirty="0" err="1"/>
              <a:t>audēsantos</a:t>
            </a:r>
            <a:r>
              <a:rPr lang="nl-BE" sz="8000" dirty="0"/>
              <a:t>           </a:t>
            </a:r>
            <a:r>
              <a:rPr lang="nl-BE" sz="8000" b="1" dirty="0" err="1"/>
              <a:t>ákouse</a:t>
            </a:r>
            <a:endParaRPr lang="nl-BE" sz="8000" b="1" dirty="0"/>
          </a:p>
          <a:p>
            <a:pPr marL="86400" indent="0">
              <a:buNone/>
            </a:pPr>
            <a:r>
              <a:rPr lang="nl-NL" sz="8000" b="1" dirty="0" err="1"/>
              <a:t>if</a:t>
            </a:r>
            <a:r>
              <a:rPr lang="nl-NL" sz="8000" b="1" dirty="0"/>
              <a:t> </a:t>
            </a:r>
            <a:r>
              <a:rPr lang="nl-NL" sz="8000" dirty="0"/>
              <a:t> PTC </a:t>
            </a:r>
            <a:r>
              <a:rPr lang="nl-NL" sz="8000" dirty="0" err="1"/>
              <a:t>utter.sound.PTCP.GEN</a:t>
            </a:r>
            <a:r>
              <a:rPr lang="nl-NL" sz="8000" dirty="0"/>
              <a:t> </a:t>
            </a:r>
            <a:r>
              <a:rPr lang="nl-NL" sz="8000" dirty="0" err="1"/>
              <a:t>something.GEN</a:t>
            </a:r>
            <a:r>
              <a:rPr lang="nl-NL" sz="8000" dirty="0"/>
              <a:t> or </a:t>
            </a:r>
            <a:r>
              <a:rPr lang="nl-NL" sz="8000" dirty="0" err="1"/>
              <a:t>speak.PTCP.GEN</a:t>
            </a:r>
            <a:r>
              <a:rPr lang="nl-NL" sz="8000" dirty="0"/>
              <a:t> </a:t>
            </a:r>
            <a:r>
              <a:rPr lang="nl-NL" sz="8000" b="1" dirty="0"/>
              <a:t>hear.IND.3sg</a:t>
            </a:r>
            <a:endParaRPr lang="nl-BE" sz="8000" b="1" dirty="0"/>
          </a:p>
          <a:p>
            <a:pPr marL="86400" indent="0">
              <a:buNone/>
            </a:pPr>
            <a:r>
              <a:rPr lang="nl-NL" sz="8000" dirty="0" err="1"/>
              <a:t>sún</a:t>
            </a:r>
            <a:r>
              <a:rPr lang="nl-NL" sz="8000" dirty="0"/>
              <a:t> </a:t>
            </a:r>
            <a:r>
              <a:rPr lang="nl-NL" sz="8000" b="1" dirty="0"/>
              <a:t>ken </a:t>
            </a:r>
            <a:r>
              <a:rPr lang="nl-NL" sz="8000" b="1" dirty="0" err="1"/>
              <a:t>áraks</a:t>
            </a:r>
            <a:r>
              <a:rPr lang="nl-NL" sz="8000" b="1" dirty="0"/>
              <a:t>’            </a:t>
            </a:r>
            <a:r>
              <a:rPr lang="nl-BE" sz="8000" dirty="0" err="1"/>
              <a:t>ēmé</a:t>
            </a:r>
            <a:r>
              <a:rPr lang="nl-NL" sz="8000" dirty="0" err="1"/>
              <a:t>ōn</a:t>
            </a:r>
            <a:r>
              <a:rPr lang="nl-NL" sz="8000" dirty="0"/>
              <a:t>    </a:t>
            </a:r>
            <a:r>
              <a:rPr lang="nl-NL" sz="8000" dirty="0" err="1"/>
              <a:t>kephalàs</a:t>
            </a:r>
            <a:r>
              <a:rPr lang="nl-NL" sz="8000" dirty="0"/>
              <a:t>      </a:t>
            </a:r>
            <a:r>
              <a:rPr lang="nl-NL" sz="8000" dirty="0" err="1"/>
              <a:t>kaì</a:t>
            </a:r>
            <a:r>
              <a:rPr lang="nl-NL" sz="8000" dirty="0"/>
              <a:t>   n</a:t>
            </a:r>
            <a:r>
              <a:rPr lang="nl-BE" sz="8000" dirty="0" err="1"/>
              <a:t>ēia</a:t>
            </a:r>
            <a:r>
              <a:rPr lang="nl-BE" sz="8000" dirty="0"/>
              <a:t>                  </a:t>
            </a:r>
            <a:r>
              <a:rPr lang="nl-BE" sz="8000" dirty="0" err="1"/>
              <a:t>doûra</a:t>
            </a:r>
            <a:endParaRPr lang="nl-BE" sz="8000" dirty="0"/>
          </a:p>
          <a:p>
            <a:pPr marL="86400" indent="0">
              <a:buNone/>
            </a:pPr>
            <a:r>
              <a:rPr lang="nl-NL" sz="8000" dirty="0" err="1"/>
              <a:t>with</a:t>
            </a:r>
            <a:r>
              <a:rPr lang="nl-NL" sz="8000" dirty="0"/>
              <a:t> </a:t>
            </a:r>
            <a:r>
              <a:rPr lang="nl-NL" sz="8000" b="1" dirty="0"/>
              <a:t>MP hurl.IND.3sg </a:t>
            </a:r>
            <a:r>
              <a:rPr lang="nl-NL" sz="8000" dirty="0" err="1"/>
              <a:t>our.GEN</a:t>
            </a:r>
            <a:r>
              <a:rPr lang="nl-NL" sz="8000" dirty="0"/>
              <a:t> </a:t>
            </a:r>
            <a:r>
              <a:rPr lang="nl-NL" sz="8000" dirty="0" err="1"/>
              <a:t>heads.ACC</a:t>
            </a:r>
            <a:r>
              <a:rPr lang="nl-NL" sz="8000" dirty="0"/>
              <a:t>  and   </a:t>
            </a:r>
            <a:r>
              <a:rPr lang="nl-NL" sz="8000" dirty="0" err="1"/>
              <a:t>of.a.ship.ACC</a:t>
            </a:r>
            <a:r>
              <a:rPr lang="nl-NL" sz="8000" dirty="0"/>
              <a:t>  </a:t>
            </a:r>
            <a:r>
              <a:rPr lang="nl-NL" sz="8000" dirty="0" err="1"/>
              <a:t>planks.ACC</a:t>
            </a:r>
            <a:endParaRPr lang="nl-BE" sz="8000" b="1" dirty="0"/>
          </a:p>
          <a:p>
            <a:pPr marL="86400" indent="0">
              <a:buNone/>
            </a:pPr>
            <a:r>
              <a:rPr lang="en-GB" sz="8000" dirty="0"/>
              <a:t>(</a:t>
            </a:r>
            <a:r>
              <a:rPr lang="en-GB" sz="8000" i="1" dirty="0"/>
              <a:t>Od</a:t>
            </a:r>
            <a:r>
              <a:rPr lang="en-GB" sz="8000" dirty="0"/>
              <a:t>. 9.497-499)</a:t>
            </a:r>
            <a:endParaRPr lang="nl-BE" sz="8000" dirty="0"/>
          </a:p>
          <a:p>
            <a:pPr marL="86400" indent="0">
              <a:buNone/>
            </a:pPr>
            <a:r>
              <a:rPr lang="en-GB" sz="8000" dirty="0"/>
              <a:t>And </a:t>
            </a:r>
            <a:r>
              <a:rPr lang="en-GB" sz="8000" b="1" dirty="0"/>
              <a:t>had he heard</a:t>
            </a:r>
            <a:r>
              <a:rPr lang="en-GB" sz="8000" dirty="0"/>
              <a:t> one of us uttering a sound or speaking, </a:t>
            </a:r>
            <a:r>
              <a:rPr lang="en-GB" sz="8000" b="1" dirty="0"/>
              <a:t>he would have hurled </a:t>
            </a:r>
            <a:r>
              <a:rPr lang="en-GB" sz="8000" dirty="0"/>
              <a:t>a jagged rock and crushed our heads and the timbers of our ship,[ so strongly does he throw.]</a:t>
            </a:r>
            <a:endParaRPr lang="nl-BE" sz="8000" dirty="0"/>
          </a:p>
          <a:p>
            <a:pPr marL="86400" indent="0">
              <a:buNone/>
            </a:pPr>
            <a:endParaRPr lang="en-GB" sz="8000" dirty="0"/>
          </a:p>
          <a:p>
            <a:r>
              <a:rPr lang="nl-NL" sz="8000" dirty="0" err="1"/>
              <a:t>Pragmatically</a:t>
            </a:r>
            <a:r>
              <a:rPr lang="nl-NL" sz="8000" dirty="0"/>
              <a:t> </a:t>
            </a:r>
            <a:r>
              <a:rPr lang="nl-NL" sz="8000" dirty="0" err="1"/>
              <a:t>marked</a:t>
            </a:r>
            <a:r>
              <a:rPr lang="nl-NL" sz="8000" dirty="0"/>
              <a:t> context as </a:t>
            </a:r>
            <a:r>
              <a:rPr lang="nl-NL" sz="8000" dirty="0" err="1"/>
              <a:t>bridging</a:t>
            </a:r>
            <a:r>
              <a:rPr lang="nl-NL" sz="8000" dirty="0"/>
              <a:t> context</a:t>
            </a:r>
          </a:p>
          <a:p>
            <a:r>
              <a:rPr lang="nl-NL" sz="8000" b="1" dirty="0"/>
              <a:t>82 of 93 CF </a:t>
            </a:r>
            <a:r>
              <a:rPr lang="nl-NL" sz="8000" b="1" dirty="0" err="1"/>
              <a:t>conditionals</a:t>
            </a:r>
            <a:r>
              <a:rPr lang="nl-NL" sz="8000" b="1" dirty="0"/>
              <a:t> </a:t>
            </a:r>
            <a:r>
              <a:rPr lang="nl-NL" sz="8000" b="1" dirty="0" err="1"/>
              <a:t>with</a:t>
            </a:r>
            <a:r>
              <a:rPr lang="nl-NL" sz="8000" b="1" dirty="0"/>
              <a:t> CF </a:t>
            </a:r>
            <a:r>
              <a:rPr lang="nl-NL" sz="8000" b="1" dirty="0" err="1"/>
              <a:t>indicative</a:t>
            </a:r>
            <a:r>
              <a:rPr lang="nl-NL" sz="8000" b="1" dirty="0"/>
              <a:t> in </a:t>
            </a:r>
            <a:r>
              <a:rPr lang="nl-NL" sz="8000" b="1" dirty="0" err="1"/>
              <a:t>Archaic</a:t>
            </a:r>
            <a:r>
              <a:rPr lang="nl-NL" sz="8000" b="1" dirty="0"/>
              <a:t> Greek are direct </a:t>
            </a:r>
            <a:r>
              <a:rPr lang="nl-NL" sz="8000" b="1" dirty="0" err="1"/>
              <a:t>inferential</a:t>
            </a:r>
            <a:endParaRPr lang="nl-NL" sz="8000" dirty="0"/>
          </a:p>
          <a:p>
            <a:pPr lvl="1"/>
            <a:r>
              <a:rPr lang="nl-NL" sz="8000" dirty="0"/>
              <a:t>High </a:t>
            </a:r>
            <a:r>
              <a:rPr lang="nl-NL" sz="8000" dirty="0" err="1"/>
              <a:t>frequency</a:t>
            </a:r>
            <a:r>
              <a:rPr lang="nl-NL" sz="8000" dirty="0"/>
              <a:t>: </a:t>
            </a:r>
            <a:r>
              <a:rPr lang="nl-NL" sz="8000" i="1" dirty="0" err="1"/>
              <a:t>narratorial</a:t>
            </a:r>
            <a:r>
              <a:rPr lang="nl-NL" sz="8000" i="1" dirty="0"/>
              <a:t> </a:t>
            </a:r>
            <a:r>
              <a:rPr lang="nl-NL" sz="8000" i="1" dirty="0" err="1"/>
              <a:t>strategy</a:t>
            </a:r>
            <a:r>
              <a:rPr lang="nl-NL" sz="8000" i="1" dirty="0"/>
              <a:t> </a:t>
            </a:r>
            <a:r>
              <a:rPr lang="nl-NL" sz="8000" i="1" dirty="0" err="1"/>
              <a:t>for</a:t>
            </a:r>
            <a:r>
              <a:rPr lang="nl-NL" sz="8000" i="1" dirty="0"/>
              <a:t> </a:t>
            </a:r>
            <a:r>
              <a:rPr lang="nl-NL" sz="8000" i="1" dirty="0" err="1"/>
              <a:t>tension</a:t>
            </a:r>
            <a:r>
              <a:rPr lang="nl-NL" sz="8000" i="1" dirty="0"/>
              <a:t> </a:t>
            </a:r>
            <a:r>
              <a:rPr lang="nl-NL" sz="8000" dirty="0"/>
              <a:t>(cf. de Jong 1987)</a:t>
            </a:r>
            <a:endParaRPr lang="nl-NL" sz="8000" i="1" dirty="0"/>
          </a:p>
          <a:p>
            <a:endParaRPr lang="nl-NL" sz="8000" dirty="0"/>
          </a:p>
          <a:p>
            <a:pPr marL="1306800" lvl="2" indent="0">
              <a:buNone/>
            </a:pPr>
            <a:endParaRPr lang="nl-NL" sz="4600" dirty="0"/>
          </a:p>
          <a:p>
            <a:endParaRPr lang="en-GB" dirty="0"/>
          </a:p>
        </p:txBody>
      </p:sp>
      <p:sp>
        <p:nvSpPr>
          <p:cNvPr id="8" name="Slide Number Placeholder 7"/>
          <p:cNvSpPr>
            <a:spLocks noGrp="1"/>
          </p:cNvSpPr>
          <p:nvPr>
            <p:ph type="sldNum" sz="quarter" idx="12"/>
          </p:nvPr>
        </p:nvSpPr>
        <p:spPr/>
        <p:txBody>
          <a:bodyPr/>
          <a:lstStyle/>
          <a:p>
            <a:fld id="{7AE184E0-0BD4-4705-A12B-9B71DDE63301}" type="slidenum">
              <a:rPr lang="en-GB" smtClean="0"/>
              <a:t>14</a:t>
            </a:fld>
            <a:endParaRPr lang="en-GB"/>
          </a:p>
        </p:txBody>
      </p:sp>
    </p:spTree>
    <p:extLst>
      <p:ext uri="{BB962C8B-B14F-4D97-AF65-F5344CB8AC3E}">
        <p14:creationId xmlns:p14="http://schemas.microsoft.com/office/powerpoint/2010/main" val="7636540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3.1 The role of pragmatics</a:t>
            </a:r>
          </a:p>
        </p:txBody>
      </p:sp>
      <p:sp>
        <p:nvSpPr>
          <p:cNvPr id="3" name="Content Placeholder 2"/>
          <p:cNvSpPr>
            <a:spLocks noGrp="1"/>
          </p:cNvSpPr>
          <p:nvPr>
            <p:ph idx="1"/>
          </p:nvPr>
        </p:nvSpPr>
        <p:spPr/>
        <p:txBody>
          <a:bodyPr>
            <a:normAutofit/>
          </a:bodyPr>
          <a:lstStyle/>
          <a:p>
            <a:r>
              <a:rPr lang="en-GB" sz="4400" dirty="0"/>
              <a:t>Conditional context extensions in Classical Greek</a:t>
            </a:r>
          </a:p>
          <a:p>
            <a:pPr lvl="1"/>
            <a:r>
              <a:rPr lang="en-GB" sz="4400" i="1" dirty="0"/>
              <a:t>If I were guilty, I would have been charged</a:t>
            </a:r>
          </a:p>
          <a:p>
            <a:pPr lvl="1"/>
            <a:r>
              <a:rPr lang="en-GB" sz="4400" dirty="0"/>
              <a:t>P ← Q</a:t>
            </a:r>
          </a:p>
          <a:p>
            <a:pPr marL="86400" lvl="0" indent="0">
              <a:buNone/>
            </a:pPr>
            <a:r>
              <a:rPr lang="en-GB" sz="4000" dirty="0"/>
              <a:t>(5) </a:t>
            </a:r>
            <a:r>
              <a:rPr lang="el-GR" sz="2800" dirty="0">
                <a:solidFill>
                  <a:prstClr val="black"/>
                </a:solidFill>
              </a:rPr>
              <a:t> </a:t>
            </a:r>
            <a:r>
              <a:rPr lang="nl-NL" sz="2800" dirty="0">
                <a:solidFill>
                  <a:prstClr val="black"/>
                </a:solidFill>
              </a:rPr>
              <a:t> </a:t>
            </a:r>
            <a:r>
              <a:rPr lang="nl-NL" sz="2800" b="1" dirty="0" err="1">
                <a:solidFill>
                  <a:prstClr val="black"/>
                </a:solidFill>
              </a:rPr>
              <a:t>khrēn</a:t>
            </a:r>
            <a:r>
              <a:rPr lang="nl-NL" sz="2800" b="1" dirty="0">
                <a:solidFill>
                  <a:prstClr val="black"/>
                </a:solidFill>
              </a:rPr>
              <a:t>                 </a:t>
            </a:r>
            <a:r>
              <a:rPr lang="nl-NL" sz="2800" dirty="0">
                <a:solidFill>
                  <a:prstClr val="black"/>
                </a:solidFill>
              </a:rPr>
              <a:t>s’,            </a:t>
            </a:r>
            <a:r>
              <a:rPr lang="nl-NL" sz="2800" b="1" dirty="0" err="1">
                <a:solidFill>
                  <a:prstClr val="black"/>
                </a:solidFill>
              </a:rPr>
              <a:t>eíper</a:t>
            </a:r>
            <a:r>
              <a:rPr lang="nl-NL" sz="2800" dirty="0">
                <a:solidFill>
                  <a:prstClr val="black"/>
                </a:solidFill>
              </a:rPr>
              <a:t> </a:t>
            </a:r>
            <a:r>
              <a:rPr lang="nl-NL" sz="2800" b="1" dirty="0" err="1">
                <a:solidFill>
                  <a:prstClr val="black"/>
                </a:solidFill>
              </a:rPr>
              <a:t>ēstha</a:t>
            </a:r>
            <a:r>
              <a:rPr lang="nl-NL" sz="2800" b="1" dirty="0">
                <a:solidFill>
                  <a:prstClr val="black"/>
                </a:solidFill>
              </a:rPr>
              <a:t>                   </a:t>
            </a:r>
            <a:r>
              <a:rPr lang="nl-NL" sz="2800" b="1" dirty="0" err="1">
                <a:solidFill>
                  <a:prstClr val="black"/>
                </a:solidFill>
              </a:rPr>
              <a:t>mē</a:t>
            </a:r>
            <a:r>
              <a:rPr lang="nl-NL" sz="2800" b="1" dirty="0">
                <a:solidFill>
                  <a:prstClr val="black"/>
                </a:solidFill>
              </a:rPr>
              <a:t>  </a:t>
            </a:r>
            <a:r>
              <a:rPr lang="nl-NL" sz="2800" b="1" dirty="0" err="1">
                <a:solidFill>
                  <a:prstClr val="black"/>
                </a:solidFill>
              </a:rPr>
              <a:t>kakós</a:t>
            </a:r>
            <a:r>
              <a:rPr lang="nl-NL" sz="2800" dirty="0">
                <a:solidFill>
                  <a:prstClr val="black"/>
                </a:solidFill>
              </a:rPr>
              <a:t>,      </a:t>
            </a:r>
            <a:r>
              <a:rPr lang="nl-NL" sz="2800" b="1" dirty="0" err="1">
                <a:solidFill>
                  <a:prstClr val="black"/>
                </a:solidFill>
              </a:rPr>
              <a:t>peísantá</a:t>
            </a:r>
            <a:endParaRPr lang="nl-NL" sz="2800" b="1" dirty="0">
              <a:solidFill>
                <a:prstClr val="black"/>
              </a:solidFill>
            </a:endParaRPr>
          </a:p>
          <a:p>
            <a:pPr marL="86400" lvl="0" indent="0">
              <a:buNone/>
            </a:pPr>
            <a:r>
              <a:rPr lang="nl-NL" sz="2800" b="1" dirty="0">
                <a:solidFill>
                  <a:prstClr val="black"/>
                </a:solidFill>
              </a:rPr>
              <a:t>ought.IND.IPFV.3sg  </a:t>
            </a:r>
            <a:r>
              <a:rPr lang="nl-NL" sz="2800" dirty="0" err="1">
                <a:solidFill>
                  <a:prstClr val="black"/>
                </a:solidFill>
              </a:rPr>
              <a:t>you.ACC</a:t>
            </a:r>
            <a:r>
              <a:rPr lang="nl-NL" sz="2800" dirty="0">
                <a:solidFill>
                  <a:prstClr val="black"/>
                </a:solidFill>
              </a:rPr>
              <a:t>   </a:t>
            </a:r>
            <a:r>
              <a:rPr lang="nl-NL" sz="2800" b="1" dirty="0" err="1">
                <a:solidFill>
                  <a:prstClr val="black"/>
                </a:solidFill>
              </a:rPr>
              <a:t>if</a:t>
            </a:r>
            <a:r>
              <a:rPr lang="nl-NL" sz="2800" b="1" dirty="0">
                <a:solidFill>
                  <a:prstClr val="black"/>
                </a:solidFill>
              </a:rPr>
              <a:t>        be.IND.IPFV.2sg </a:t>
            </a:r>
            <a:r>
              <a:rPr lang="nl-NL" sz="2800" b="1" dirty="0" err="1">
                <a:solidFill>
                  <a:prstClr val="black"/>
                </a:solidFill>
              </a:rPr>
              <a:t>not</a:t>
            </a:r>
            <a:r>
              <a:rPr lang="nl-NL" sz="2800" b="1" dirty="0">
                <a:solidFill>
                  <a:prstClr val="black"/>
                </a:solidFill>
              </a:rPr>
              <a:t> </a:t>
            </a:r>
            <a:r>
              <a:rPr lang="nl-NL" sz="2800" b="1" dirty="0" err="1">
                <a:solidFill>
                  <a:prstClr val="black"/>
                </a:solidFill>
              </a:rPr>
              <a:t>bad.NOM</a:t>
            </a:r>
            <a:r>
              <a:rPr lang="nl-NL" sz="2800" b="1" dirty="0">
                <a:solidFill>
                  <a:prstClr val="black"/>
                </a:solidFill>
              </a:rPr>
              <a:t> </a:t>
            </a:r>
            <a:r>
              <a:rPr lang="nl-NL" sz="2800" b="1" dirty="0" err="1">
                <a:solidFill>
                  <a:prstClr val="black"/>
                </a:solidFill>
              </a:rPr>
              <a:t>convince.PTCP.ACC</a:t>
            </a:r>
            <a:endParaRPr lang="nl-NL" sz="2800" b="1" dirty="0">
              <a:solidFill>
                <a:prstClr val="black"/>
              </a:solidFill>
            </a:endParaRPr>
          </a:p>
          <a:p>
            <a:pPr marL="86400" lvl="0" indent="0">
              <a:buNone/>
            </a:pPr>
            <a:r>
              <a:rPr lang="nl-NL" sz="2800" dirty="0">
                <a:solidFill>
                  <a:prstClr val="black"/>
                </a:solidFill>
              </a:rPr>
              <a:t>me          </a:t>
            </a:r>
            <a:r>
              <a:rPr lang="nl-NL" sz="2800" dirty="0" err="1">
                <a:solidFill>
                  <a:prstClr val="black"/>
                </a:solidFill>
              </a:rPr>
              <a:t>gameîn</a:t>
            </a:r>
            <a:r>
              <a:rPr lang="nl-NL" sz="2800" dirty="0">
                <a:solidFill>
                  <a:prstClr val="black"/>
                </a:solidFill>
              </a:rPr>
              <a:t>            </a:t>
            </a:r>
            <a:r>
              <a:rPr lang="nl-NL" sz="2800" dirty="0" err="1">
                <a:solidFill>
                  <a:prstClr val="black"/>
                </a:solidFill>
              </a:rPr>
              <a:t>gámon</a:t>
            </a:r>
            <a:r>
              <a:rPr lang="nl-NL" sz="2800" dirty="0">
                <a:solidFill>
                  <a:prstClr val="black"/>
                </a:solidFill>
              </a:rPr>
              <a:t>             </a:t>
            </a:r>
            <a:r>
              <a:rPr lang="nl-NL" sz="2800" dirty="0" err="1">
                <a:solidFill>
                  <a:prstClr val="black"/>
                </a:solidFill>
              </a:rPr>
              <a:t>tónd</a:t>
            </a:r>
            <a:r>
              <a:rPr lang="nl-NL" sz="2800" dirty="0">
                <a:solidFill>
                  <a:prstClr val="black"/>
                </a:solidFill>
              </a:rPr>
              <a:t>’ </a:t>
            </a:r>
          </a:p>
          <a:p>
            <a:pPr marL="86400" lvl="0" indent="0">
              <a:buNone/>
            </a:pPr>
            <a:r>
              <a:rPr lang="nl-NL" sz="2800" dirty="0" err="1">
                <a:solidFill>
                  <a:prstClr val="black"/>
                </a:solidFill>
              </a:rPr>
              <a:t>me.ACC</a:t>
            </a:r>
            <a:r>
              <a:rPr lang="nl-NL" sz="2800" dirty="0">
                <a:solidFill>
                  <a:prstClr val="black"/>
                </a:solidFill>
              </a:rPr>
              <a:t> </a:t>
            </a:r>
            <a:r>
              <a:rPr lang="nl-NL" sz="2800" dirty="0" err="1">
                <a:solidFill>
                  <a:prstClr val="black"/>
                </a:solidFill>
              </a:rPr>
              <a:t>marry.INF.PFV</a:t>
            </a:r>
            <a:r>
              <a:rPr lang="nl-NL" sz="2800" dirty="0">
                <a:solidFill>
                  <a:prstClr val="black"/>
                </a:solidFill>
              </a:rPr>
              <a:t> </a:t>
            </a:r>
            <a:r>
              <a:rPr lang="nl-NL" sz="2800" dirty="0" err="1">
                <a:solidFill>
                  <a:prstClr val="black"/>
                </a:solidFill>
              </a:rPr>
              <a:t>marriage.ACC</a:t>
            </a:r>
            <a:r>
              <a:rPr lang="nl-NL" sz="2800" dirty="0">
                <a:solidFill>
                  <a:prstClr val="black"/>
                </a:solidFill>
              </a:rPr>
              <a:t> </a:t>
            </a:r>
            <a:r>
              <a:rPr lang="nl-NL" sz="2800" dirty="0" err="1">
                <a:solidFill>
                  <a:prstClr val="black"/>
                </a:solidFill>
              </a:rPr>
              <a:t>this.ACC</a:t>
            </a:r>
            <a:endParaRPr lang="nl-NL" sz="2800" dirty="0">
              <a:solidFill>
                <a:prstClr val="black"/>
              </a:solidFill>
            </a:endParaRPr>
          </a:p>
          <a:p>
            <a:pPr marL="86400" lvl="0" indent="0">
              <a:buNone/>
            </a:pPr>
            <a:r>
              <a:rPr lang="en-US" sz="2800" b="1" dirty="0">
                <a:solidFill>
                  <a:prstClr val="black"/>
                </a:solidFill>
              </a:rPr>
              <a:t>if</a:t>
            </a:r>
            <a:r>
              <a:rPr lang="en-US" sz="2800" dirty="0">
                <a:solidFill>
                  <a:prstClr val="black"/>
                </a:solidFill>
              </a:rPr>
              <a:t> </a:t>
            </a:r>
            <a:r>
              <a:rPr lang="en-US" sz="2800" b="1" dirty="0">
                <a:solidFill>
                  <a:prstClr val="black"/>
                </a:solidFill>
              </a:rPr>
              <a:t>you were not a knave</a:t>
            </a:r>
            <a:r>
              <a:rPr lang="en-US" sz="2800" dirty="0">
                <a:solidFill>
                  <a:prstClr val="black"/>
                </a:solidFill>
              </a:rPr>
              <a:t>, </a:t>
            </a:r>
            <a:r>
              <a:rPr lang="en-US" sz="2800" b="1" dirty="0">
                <a:solidFill>
                  <a:prstClr val="black"/>
                </a:solidFill>
              </a:rPr>
              <a:t>you ought to have </a:t>
            </a:r>
            <a:r>
              <a:rPr lang="en-US" sz="2800" dirty="0">
                <a:solidFill>
                  <a:prstClr val="black"/>
                </a:solidFill>
              </a:rPr>
              <a:t>gained my consent before making this marriage, not done it behind your family's back.</a:t>
            </a:r>
            <a:r>
              <a:rPr lang="nl-NL" sz="2800" dirty="0">
                <a:solidFill>
                  <a:prstClr val="black"/>
                </a:solidFill>
              </a:rPr>
              <a:t> (E. </a:t>
            </a:r>
            <a:r>
              <a:rPr lang="nl-NL" sz="2800" i="1" dirty="0" err="1">
                <a:solidFill>
                  <a:prstClr val="black"/>
                </a:solidFill>
              </a:rPr>
              <a:t>Med</a:t>
            </a:r>
            <a:r>
              <a:rPr lang="nl-NL" sz="2800" i="1" dirty="0">
                <a:solidFill>
                  <a:prstClr val="black"/>
                </a:solidFill>
              </a:rPr>
              <a:t>. </a:t>
            </a:r>
            <a:r>
              <a:rPr lang="nl-NL" sz="2800" dirty="0">
                <a:solidFill>
                  <a:prstClr val="black"/>
                </a:solidFill>
              </a:rPr>
              <a:t>585-586)</a:t>
            </a:r>
          </a:p>
          <a:p>
            <a:endParaRPr lang="en-GB" dirty="0">
              <a:highlight>
                <a:srgbClr val="FFFF00"/>
              </a:highlight>
            </a:endParaRPr>
          </a:p>
        </p:txBody>
      </p:sp>
      <p:sp>
        <p:nvSpPr>
          <p:cNvPr id="8" name="Slide Number Placeholder 7"/>
          <p:cNvSpPr>
            <a:spLocks noGrp="1"/>
          </p:cNvSpPr>
          <p:nvPr>
            <p:ph type="sldNum" sz="quarter" idx="12"/>
          </p:nvPr>
        </p:nvSpPr>
        <p:spPr/>
        <p:txBody>
          <a:bodyPr/>
          <a:lstStyle/>
          <a:p>
            <a:fld id="{7AE184E0-0BD4-4705-A12B-9B71DDE63301}" type="slidenum">
              <a:rPr lang="en-GB" smtClean="0"/>
              <a:t>15</a:t>
            </a:fld>
            <a:endParaRPr lang="en-GB"/>
          </a:p>
        </p:txBody>
      </p:sp>
    </p:spTree>
    <p:extLst>
      <p:ext uri="{BB962C8B-B14F-4D97-AF65-F5344CB8AC3E}">
        <p14:creationId xmlns:p14="http://schemas.microsoft.com/office/powerpoint/2010/main" val="4719391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3.2 The role of imperfective aspect</a:t>
            </a:r>
          </a:p>
        </p:txBody>
      </p:sp>
      <p:sp>
        <p:nvSpPr>
          <p:cNvPr id="3" name="Content Placeholder 2"/>
          <p:cNvSpPr>
            <a:spLocks noGrp="1"/>
          </p:cNvSpPr>
          <p:nvPr>
            <p:ph idx="1"/>
          </p:nvPr>
        </p:nvSpPr>
        <p:spPr/>
        <p:txBody>
          <a:bodyPr>
            <a:normAutofit/>
          </a:bodyPr>
          <a:lstStyle/>
          <a:p>
            <a:r>
              <a:rPr lang="en-GB" sz="4400" dirty="0"/>
              <a:t>Archaic Greek counterfactual mood and temporal reference</a:t>
            </a:r>
          </a:p>
          <a:p>
            <a:pPr lvl="1"/>
            <a:r>
              <a:rPr lang="en-GB" sz="4400" dirty="0"/>
              <a:t>Imperfective </a:t>
            </a:r>
            <a:r>
              <a:rPr lang="en-GB" sz="4400" dirty="0" err="1"/>
              <a:t>optatives</a:t>
            </a:r>
            <a:r>
              <a:rPr lang="en-GB" sz="4400" dirty="0"/>
              <a:t>		</a:t>
            </a:r>
            <a:r>
              <a:rPr lang="en-GB" sz="4400" i="1" dirty="0"/>
              <a:t> </a:t>
            </a:r>
            <a:r>
              <a:rPr lang="en-GB" sz="4400" dirty="0"/>
              <a:t> 	</a:t>
            </a:r>
            <a:r>
              <a:rPr lang="en-GB" sz="4400" i="1" dirty="0"/>
              <a:t>past, present, future</a:t>
            </a:r>
            <a:endParaRPr lang="en-GB" sz="4400" dirty="0"/>
          </a:p>
          <a:p>
            <a:pPr lvl="1"/>
            <a:r>
              <a:rPr lang="en-GB" sz="4400" dirty="0"/>
              <a:t>Imperfective indicative			</a:t>
            </a:r>
            <a:r>
              <a:rPr lang="en-GB" sz="4400" i="1" dirty="0"/>
              <a:t>past (, present)</a:t>
            </a:r>
            <a:endParaRPr lang="en-GB" sz="4400" dirty="0"/>
          </a:p>
          <a:p>
            <a:r>
              <a:rPr lang="en-GB" sz="4400" dirty="0"/>
              <a:t>Classical Greek</a:t>
            </a:r>
          </a:p>
          <a:p>
            <a:pPr lvl="1"/>
            <a:r>
              <a:rPr lang="en-GB" sz="4400" dirty="0"/>
              <a:t>Imperfective indicatives		</a:t>
            </a:r>
            <a:r>
              <a:rPr lang="en-GB" sz="4400" i="1" dirty="0"/>
              <a:t>past, present, future</a:t>
            </a:r>
          </a:p>
          <a:p>
            <a:pPr lvl="1"/>
            <a:endParaRPr lang="en-GB" sz="4400" dirty="0"/>
          </a:p>
        </p:txBody>
      </p:sp>
      <p:sp>
        <p:nvSpPr>
          <p:cNvPr id="8" name="Slide Number Placeholder 7"/>
          <p:cNvSpPr>
            <a:spLocks noGrp="1"/>
          </p:cNvSpPr>
          <p:nvPr>
            <p:ph type="sldNum" sz="quarter" idx="12"/>
          </p:nvPr>
        </p:nvSpPr>
        <p:spPr/>
        <p:txBody>
          <a:bodyPr/>
          <a:lstStyle/>
          <a:p>
            <a:fld id="{7AE184E0-0BD4-4705-A12B-9B71DDE63301}" type="slidenum">
              <a:rPr lang="en-GB" smtClean="0"/>
              <a:t>16</a:t>
            </a:fld>
            <a:endParaRPr lang="en-GB"/>
          </a:p>
        </p:txBody>
      </p:sp>
    </p:spTree>
    <p:extLst>
      <p:ext uri="{BB962C8B-B14F-4D97-AF65-F5344CB8AC3E}">
        <p14:creationId xmlns:p14="http://schemas.microsoft.com/office/powerpoint/2010/main" val="6602154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3.2 The role of imperfective aspect</a:t>
            </a:r>
          </a:p>
        </p:txBody>
      </p:sp>
      <p:sp>
        <p:nvSpPr>
          <p:cNvPr id="3" name="Content Placeholder 2"/>
          <p:cNvSpPr>
            <a:spLocks noGrp="1"/>
          </p:cNvSpPr>
          <p:nvPr>
            <p:ph idx="1"/>
          </p:nvPr>
        </p:nvSpPr>
        <p:spPr/>
        <p:txBody>
          <a:bodyPr>
            <a:normAutofit/>
          </a:bodyPr>
          <a:lstStyle/>
          <a:p>
            <a:r>
              <a:rPr lang="en-GB" sz="4400" dirty="0"/>
              <a:t>Archaic Greek counterfactual mood and temporal reference</a:t>
            </a:r>
          </a:p>
          <a:p>
            <a:pPr lvl="1"/>
            <a:r>
              <a:rPr lang="en-GB" sz="4400" dirty="0"/>
              <a:t>Imperfective </a:t>
            </a:r>
            <a:r>
              <a:rPr lang="en-GB" sz="4400" dirty="0" err="1"/>
              <a:t>optatives</a:t>
            </a:r>
            <a:r>
              <a:rPr lang="en-GB" sz="4400" dirty="0"/>
              <a:t>		</a:t>
            </a:r>
            <a:r>
              <a:rPr lang="en-GB" sz="4400" i="1" dirty="0"/>
              <a:t> </a:t>
            </a:r>
            <a:r>
              <a:rPr lang="en-GB" sz="4400" dirty="0"/>
              <a:t> 	</a:t>
            </a:r>
            <a:r>
              <a:rPr lang="en-GB" sz="4400" i="1" dirty="0"/>
              <a:t>past </a:t>
            </a:r>
            <a:r>
              <a:rPr lang="en-GB" sz="4400" i="1" dirty="0">
                <a:solidFill>
                  <a:schemeClr val="tx2"/>
                </a:solidFill>
              </a:rPr>
              <a:t>&gt; </a:t>
            </a:r>
            <a:r>
              <a:rPr lang="en-GB" sz="4400" i="1" dirty="0"/>
              <a:t>present </a:t>
            </a:r>
            <a:r>
              <a:rPr lang="en-GB" sz="4400" i="1" dirty="0">
                <a:solidFill>
                  <a:schemeClr val="tx2"/>
                </a:solidFill>
              </a:rPr>
              <a:t>&gt;</a:t>
            </a:r>
            <a:r>
              <a:rPr lang="en-GB" sz="4400" i="1" dirty="0"/>
              <a:t> future</a:t>
            </a:r>
            <a:endParaRPr lang="en-GB" sz="4400" dirty="0"/>
          </a:p>
          <a:p>
            <a:pPr lvl="1"/>
            <a:r>
              <a:rPr lang="en-GB" sz="4400" dirty="0"/>
              <a:t>Imperfective indicative			</a:t>
            </a:r>
            <a:r>
              <a:rPr lang="en-GB" sz="4400" i="1" dirty="0"/>
              <a:t>past</a:t>
            </a:r>
            <a:r>
              <a:rPr lang="en-GB" sz="4400" i="1" dirty="0">
                <a:solidFill>
                  <a:schemeClr val="tx2"/>
                </a:solidFill>
              </a:rPr>
              <a:t> </a:t>
            </a:r>
            <a:r>
              <a:rPr lang="en-GB" sz="4400" dirty="0"/>
              <a:t>(</a:t>
            </a:r>
            <a:r>
              <a:rPr lang="en-GB" sz="4400" i="1" dirty="0">
                <a:solidFill>
                  <a:schemeClr val="tx2"/>
                </a:solidFill>
              </a:rPr>
              <a:t>&gt;</a:t>
            </a:r>
            <a:r>
              <a:rPr lang="en-GB" sz="4400" i="1" dirty="0"/>
              <a:t> present</a:t>
            </a:r>
            <a:r>
              <a:rPr lang="en-GB" sz="4400" dirty="0"/>
              <a:t>)</a:t>
            </a:r>
            <a:r>
              <a:rPr lang="en-GB" sz="4400" i="1" dirty="0"/>
              <a:t> </a:t>
            </a:r>
            <a:endParaRPr lang="en-GB" sz="4400" dirty="0"/>
          </a:p>
          <a:p>
            <a:r>
              <a:rPr lang="en-GB" sz="4400" dirty="0"/>
              <a:t>Classical Greek</a:t>
            </a:r>
          </a:p>
          <a:p>
            <a:pPr lvl="1"/>
            <a:r>
              <a:rPr lang="en-GB" sz="4400" dirty="0"/>
              <a:t>Imperfective indicatives		</a:t>
            </a:r>
            <a:r>
              <a:rPr lang="en-GB" sz="4400" i="1" dirty="0"/>
              <a:t>past</a:t>
            </a:r>
            <a:r>
              <a:rPr lang="en-GB" sz="4400" i="1" dirty="0">
                <a:solidFill>
                  <a:schemeClr val="tx2"/>
                </a:solidFill>
              </a:rPr>
              <a:t> &gt;</a:t>
            </a:r>
            <a:r>
              <a:rPr lang="en-GB" sz="4400" i="1" dirty="0"/>
              <a:t> present </a:t>
            </a:r>
            <a:r>
              <a:rPr lang="en-GB" sz="4400" i="1" dirty="0">
                <a:solidFill>
                  <a:schemeClr val="tx2"/>
                </a:solidFill>
              </a:rPr>
              <a:t>&gt; </a:t>
            </a:r>
            <a:r>
              <a:rPr lang="en-GB" sz="4400" i="1" dirty="0"/>
              <a:t>future</a:t>
            </a:r>
          </a:p>
          <a:p>
            <a:r>
              <a:rPr lang="en-GB" sz="4400" dirty="0">
                <a:solidFill>
                  <a:schemeClr val="tx2"/>
                </a:solidFill>
              </a:rPr>
              <a:t>Diachronic reinterpretation</a:t>
            </a:r>
          </a:p>
          <a:p>
            <a:r>
              <a:rPr lang="en-GB" sz="4400" dirty="0">
                <a:solidFill>
                  <a:schemeClr val="tx2"/>
                </a:solidFill>
              </a:rPr>
              <a:t>Corpus diachrony 		vs. 		Internal reconstruction</a:t>
            </a:r>
          </a:p>
          <a:p>
            <a:pPr lvl="1"/>
            <a:r>
              <a:rPr lang="en-GB" sz="4400" dirty="0">
                <a:solidFill>
                  <a:schemeClr val="tx2"/>
                </a:solidFill>
              </a:rPr>
              <a:t>CF indicative			   vs. 		CF optative (frequencies)</a:t>
            </a:r>
          </a:p>
        </p:txBody>
      </p:sp>
      <p:sp>
        <p:nvSpPr>
          <p:cNvPr id="8" name="Slide Number Placeholder 7"/>
          <p:cNvSpPr>
            <a:spLocks noGrp="1"/>
          </p:cNvSpPr>
          <p:nvPr>
            <p:ph type="sldNum" sz="quarter" idx="12"/>
          </p:nvPr>
        </p:nvSpPr>
        <p:spPr/>
        <p:txBody>
          <a:bodyPr/>
          <a:lstStyle/>
          <a:p>
            <a:fld id="{7AE184E0-0BD4-4705-A12B-9B71DDE63301}" type="slidenum">
              <a:rPr lang="en-GB" smtClean="0"/>
              <a:t>17</a:t>
            </a:fld>
            <a:endParaRPr lang="en-GB"/>
          </a:p>
        </p:txBody>
      </p:sp>
    </p:spTree>
    <p:extLst>
      <p:ext uri="{BB962C8B-B14F-4D97-AF65-F5344CB8AC3E}">
        <p14:creationId xmlns:p14="http://schemas.microsoft.com/office/powerpoint/2010/main" val="39678933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3.2 The role of imperfective aspect</a:t>
            </a:r>
          </a:p>
        </p:txBody>
      </p:sp>
      <p:sp>
        <p:nvSpPr>
          <p:cNvPr id="3" name="Content Placeholder 2"/>
          <p:cNvSpPr>
            <a:spLocks noGrp="1"/>
          </p:cNvSpPr>
          <p:nvPr>
            <p:ph idx="1"/>
          </p:nvPr>
        </p:nvSpPr>
        <p:spPr/>
        <p:txBody>
          <a:bodyPr>
            <a:normAutofit fontScale="92500"/>
          </a:bodyPr>
          <a:lstStyle/>
          <a:p>
            <a:r>
              <a:rPr lang="en-US" sz="4100" dirty="0"/>
              <a:t>Temporal reference extension via unboundedness implicature in CF declarative</a:t>
            </a:r>
          </a:p>
          <a:p>
            <a:pPr marL="86400" indent="0">
              <a:buNone/>
            </a:pPr>
            <a:r>
              <a:rPr lang="en-US" sz="3500" dirty="0"/>
              <a:t>(6) [As for Odysseus, he has perished far away, as you also should have perished with him.]</a:t>
            </a:r>
            <a:endParaRPr lang="nl-NL" sz="3500" b="1" dirty="0"/>
          </a:p>
          <a:p>
            <a:pPr marL="86400" indent="0">
              <a:buNone/>
            </a:pPr>
            <a:r>
              <a:rPr lang="nl-NL" sz="3500" dirty="0" err="1"/>
              <a:t>ouk</a:t>
            </a:r>
            <a:r>
              <a:rPr lang="nl-NL" sz="3500" dirty="0"/>
              <a:t> </a:t>
            </a:r>
            <a:r>
              <a:rPr lang="nl-NL" sz="3500" dirty="0" err="1"/>
              <a:t>àn</a:t>
            </a:r>
            <a:r>
              <a:rPr lang="nl-NL" sz="3500" dirty="0"/>
              <a:t>   </a:t>
            </a:r>
            <a:r>
              <a:rPr lang="nl-NL" sz="3500" dirty="0" err="1"/>
              <a:t>tóssa</a:t>
            </a:r>
            <a:r>
              <a:rPr lang="nl-NL" sz="3500" dirty="0"/>
              <a:t>              </a:t>
            </a:r>
            <a:r>
              <a:rPr lang="nl-NL" sz="3500" dirty="0" err="1"/>
              <a:t>theopropé</a:t>
            </a:r>
            <a:r>
              <a:rPr lang="nl-BE" sz="3500" dirty="0" err="1"/>
              <a:t>ōn</a:t>
            </a:r>
            <a:r>
              <a:rPr lang="nl-BE" sz="3500" dirty="0"/>
              <a:t>                  </a:t>
            </a:r>
            <a:r>
              <a:rPr lang="nl-BE" sz="3500" b="1" dirty="0" err="1"/>
              <a:t>agóreues</a:t>
            </a:r>
            <a:endParaRPr lang="nl-BE" sz="3500" b="1" dirty="0"/>
          </a:p>
          <a:p>
            <a:pPr marL="86400" indent="0">
              <a:buNone/>
            </a:pPr>
            <a:r>
              <a:rPr lang="nl-NL" sz="3500" dirty="0" err="1"/>
              <a:t>not</a:t>
            </a:r>
            <a:r>
              <a:rPr lang="nl-NL" sz="3500" dirty="0"/>
              <a:t> MP  </a:t>
            </a:r>
            <a:r>
              <a:rPr lang="nl-NL" sz="3500" dirty="0" err="1"/>
              <a:t>so.much.ACC</a:t>
            </a:r>
            <a:r>
              <a:rPr lang="nl-NL" sz="3500" dirty="0"/>
              <a:t> </a:t>
            </a:r>
            <a:r>
              <a:rPr lang="nl-NL" sz="3500" dirty="0" err="1"/>
              <a:t>read.signs.PTCP.NOM</a:t>
            </a:r>
            <a:r>
              <a:rPr lang="nl-NL" sz="3500" dirty="0"/>
              <a:t>  </a:t>
            </a:r>
            <a:r>
              <a:rPr lang="nl-NL" sz="3500" b="1" dirty="0"/>
              <a:t>proclaim.IND.IPFV.2sg</a:t>
            </a:r>
            <a:endParaRPr lang="nl-BE" sz="3500" b="1" dirty="0"/>
          </a:p>
          <a:p>
            <a:pPr marL="86400" indent="0">
              <a:buNone/>
            </a:pPr>
            <a:r>
              <a:rPr lang="nl-NL" sz="3500" b="1" dirty="0"/>
              <a:t>oudé</a:t>
            </a:r>
            <a:r>
              <a:rPr lang="nl-NL" sz="3500" dirty="0"/>
              <a:t> </a:t>
            </a:r>
            <a:r>
              <a:rPr lang="nl-NL" sz="3500" dirty="0" err="1"/>
              <a:t>ke</a:t>
            </a:r>
            <a:r>
              <a:rPr lang="nl-NL" sz="3500" dirty="0"/>
              <a:t>  </a:t>
            </a:r>
            <a:r>
              <a:rPr lang="nl-NL" sz="3500" dirty="0" err="1"/>
              <a:t>Tēlémakhon</a:t>
            </a:r>
            <a:r>
              <a:rPr lang="nl-NL" sz="3500" dirty="0"/>
              <a:t>         </a:t>
            </a:r>
            <a:r>
              <a:rPr lang="nl-NL" sz="3500" dirty="0" err="1"/>
              <a:t>kekhol</a:t>
            </a:r>
            <a:r>
              <a:rPr lang="nl-BE" sz="3500" dirty="0" err="1"/>
              <a:t>ōménon</a:t>
            </a:r>
            <a:r>
              <a:rPr lang="nl-BE" sz="3500" dirty="0"/>
              <a:t>          </a:t>
            </a:r>
            <a:r>
              <a:rPr lang="nl-BE" sz="3500" dirty="0" err="1"/>
              <a:t>ōd</a:t>
            </a:r>
            <a:r>
              <a:rPr lang="nl-BE" sz="3500" dirty="0"/>
              <a:t>’          </a:t>
            </a:r>
            <a:r>
              <a:rPr lang="nl-BE" sz="3500" b="1" dirty="0" err="1"/>
              <a:t>anieí</a:t>
            </a:r>
            <a:r>
              <a:rPr lang="nl-NL" sz="3500" b="1" dirty="0" err="1"/>
              <a:t>ēs</a:t>
            </a:r>
            <a:endParaRPr lang="nl-NL" sz="3500" b="1" dirty="0"/>
          </a:p>
          <a:p>
            <a:pPr marL="86400" indent="0">
              <a:buNone/>
            </a:pPr>
            <a:r>
              <a:rPr lang="nl-NL" sz="3500" b="1" dirty="0"/>
              <a:t>nor</a:t>
            </a:r>
            <a:r>
              <a:rPr lang="nl-NL" sz="3500" dirty="0"/>
              <a:t>   MP </a:t>
            </a:r>
            <a:r>
              <a:rPr lang="nl-NL" sz="3500" dirty="0" err="1"/>
              <a:t>Telemachus.ACC</a:t>
            </a:r>
            <a:r>
              <a:rPr lang="nl-NL" sz="3500" dirty="0"/>
              <a:t> </a:t>
            </a:r>
            <a:r>
              <a:rPr lang="nl-NL" sz="3500" dirty="0" err="1"/>
              <a:t>be.angry.PTCP.ACC</a:t>
            </a:r>
            <a:r>
              <a:rPr lang="nl-NL" sz="3500" dirty="0"/>
              <a:t> </a:t>
            </a:r>
            <a:r>
              <a:rPr lang="nl-NL" sz="3500" dirty="0" err="1"/>
              <a:t>this.way</a:t>
            </a:r>
            <a:r>
              <a:rPr lang="nl-NL" sz="3500" dirty="0"/>
              <a:t>  </a:t>
            </a:r>
            <a:r>
              <a:rPr lang="nl-NL" sz="3500" b="1" dirty="0"/>
              <a:t>urge.on.OPT.IPFV.2sg</a:t>
            </a:r>
            <a:endParaRPr lang="nl-BE" sz="3500" b="1" dirty="0"/>
          </a:p>
          <a:p>
            <a:pPr marL="86400" indent="0">
              <a:buNone/>
            </a:pPr>
            <a:r>
              <a:rPr lang="en-US" sz="3500" dirty="0"/>
              <a:t>Then you </a:t>
            </a:r>
            <a:r>
              <a:rPr lang="en-US" sz="3500" b="1" dirty="0"/>
              <a:t>would not have so much to say</a:t>
            </a:r>
            <a:r>
              <a:rPr lang="en-US" sz="3500" dirty="0"/>
              <a:t> in your reading of signs, </a:t>
            </a:r>
            <a:r>
              <a:rPr lang="en-US" sz="3500" b="1" dirty="0"/>
              <a:t>or be urging</a:t>
            </a:r>
            <a:r>
              <a:rPr lang="en-US" sz="3500" dirty="0"/>
              <a:t> Telemachus on in his anger (</a:t>
            </a:r>
            <a:r>
              <a:rPr lang="en-US" sz="3500" i="1" dirty="0"/>
              <a:t>Od. </a:t>
            </a:r>
            <a:r>
              <a:rPr lang="en-US" sz="3500" dirty="0"/>
              <a:t>2.183-184</a:t>
            </a:r>
            <a:r>
              <a:rPr lang="en-US" sz="3900" dirty="0"/>
              <a:t>)</a:t>
            </a:r>
            <a:endParaRPr lang="nl-BE" sz="3900" dirty="0"/>
          </a:p>
          <a:p>
            <a:endParaRPr lang="en-GB" dirty="0"/>
          </a:p>
        </p:txBody>
      </p:sp>
      <p:sp>
        <p:nvSpPr>
          <p:cNvPr id="8" name="Slide Number Placeholder 7"/>
          <p:cNvSpPr>
            <a:spLocks noGrp="1"/>
          </p:cNvSpPr>
          <p:nvPr>
            <p:ph type="sldNum" sz="quarter" idx="12"/>
          </p:nvPr>
        </p:nvSpPr>
        <p:spPr/>
        <p:txBody>
          <a:bodyPr/>
          <a:lstStyle/>
          <a:p>
            <a:fld id="{7AE184E0-0BD4-4705-A12B-9B71DDE63301}" type="slidenum">
              <a:rPr lang="en-GB" smtClean="0"/>
              <a:t>18</a:t>
            </a:fld>
            <a:endParaRPr lang="en-GB"/>
          </a:p>
        </p:txBody>
      </p:sp>
    </p:spTree>
    <p:extLst>
      <p:ext uri="{BB962C8B-B14F-4D97-AF65-F5344CB8AC3E}">
        <p14:creationId xmlns:p14="http://schemas.microsoft.com/office/powerpoint/2010/main" val="21277540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3.2 The role of imperfective aspect</a:t>
            </a:r>
          </a:p>
        </p:txBody>
      </p:sp>
      <p:sp>
        <p:nvSpPr>
          <p:cNvPr id="3" name="Content Placeholder 2"/>
          <p:cNvSpPr>
            <a:spLocks noGrp="1"/>
          </p:cNvSpPr>
          <p:nvPr>
            <p:ph idx="1"/>
          </p:nvPr>
        </p:nvSpPr>
        <p:spPr/>
        <p:txBody>
          <a:bodyPr>
            <a:normAutofit/>
          </a:bodyPr>
          <a:lstStyle/>
          <a:p>
            <a:r>
              <a:rPr lang="en-GB" sz="4400" dirty="0"/>
              <a:t>Temporal reference and diachrony in Classical Greek</a:t>
            </a:r>
          </a:p>
          <a:p>
            <a:pPr lvl="1"/>
            <a:r>
              <a:rPr lang="en-GB" sz="4400" dirty="0"/>
              <a:t>In counterfactual conditionals, table 2 (la Roi 2022, 248)</a:t>
            </a:r>
          </a:p>
          <a:p>
            <a:pPr marL="720000" lvl="1" indent="0">
              <a:buNone/>
            </a:pPr>
            <a:r>
              <a:rPr lang="en-GB" sz="4400" dirty="0"/>
              <a:t>                                        → contrast with aorist &amp; </a:t>
            </a:r>
            <a:r>
              <a:rPr lang="en-GB" sz="4400" dirty="0" err="1"/>
              <a:t>plpf</a:t>
            </a:r>
            <a:endParaRPr lang="en-GB" sz="4400" dirty="0"/>
          </a:p>
          <a:p>
            <a:pPr marL="720000" lvl="1" indent="0">
              <a:buNone/>
            </a:pPr>
            <a:r>
              <a:rPr lang="en-GB" sz="4400" dirty="0"/>
              <a:t>                                        → present &amp; future reference</a:t>
            </a:r>
          </a:p>
          <a:p>
            <a:pPr lvl="1"/>
            <a:endParaRPr lang="en-GB" sz="4400" dirty="0"/>
          </a:p>
          <a:p>
            <a:pPr lvl="1"/>
            <a:r>
              <a:rPr lang="en-GB" sz="4400" dirty="0"/>
              <a:t>In counterfactual declaratives, table 3, (la Roi 2022, 261)</a:t>
            </a:r>
          </a:p>
          <a:p>
            <a:pPr marL="720000" lvl="1" indent="0">
              <a:buNone/>
            </a:pPr>
            <a:r>
              <a:rPr lang="en-GB" sz="4400" dirty="0"/>
              <a:t>                                        → contrast with aorist &amp; </a:t>
            </a:r>
            <a:r>
              <a:rPr lang="en-GB" sz="4400" dirty="0" err="1"/>
              <a:t>plpf</a:t>
            </a:r>
            <a:endParaRPr lang="en-GB" sz="4400" dirty="0"/>
          </a:p>
          <a:p>
            <a:pPr marL="720000" lvl="1" indent="0">
              <a:buNone/>
            </a:pPr>
            <a:r>
              <a:rPr lang="en-GB" sz="4400" dirty="0"/>
              <a:t>                                        → present &amp; future reference</a:t>
            </a:r>
          </a:p>
          <a:p>
            <a:pPr lvl="2"/>
            <a:endParaRPr lang="en-GB" dirty="0"/>
          </a:p>
          <a:p>
            <a:pPr lvl="1"/>
            <a:endParaRPr lang="en-GB" dirty="0"/>
          </a:p>
          <a:p>
            <a:endParaRPr lang="en-GB" dirty="0"/>
          </a:p>
        </p:txBody>
      </p:sp>
      <p:sp>
        <p:nvSpPr>
          <p:cNvPr id="8" name="Slide Number Placeholder 7"/>
          <p:cNvSpPr>
            <a:spLocks noGrp="1"/>
          </p:cNvSpPr>
          <p:nvPr>
            <p:ph type="sldNum" sz="quarter" idx="12"/>
          </p:nvPr>
        </p:nvSpPr>
        <p:spPr/>
        <p:txBody>
          <a:bodyPr/>
          <a:lstStyle/>
          <a:p>
            <a:fld id="{7AE184E0-0BD4-4705-A12B-9B71DDE63301}" type="slidenum">
              <a:rPr lang="en-GB" smtClean="0"/>
              <a:t>19</a:t>
            </a:fld>
            <a:endParaRPr lang="en-GB"/>
          </a:p>
        </p:txBody>
      </p:sp>
      <p:pic>
        <p:nvPicPr>
          <p:cNvPr id="2" name="Afbeelding 1">
            <a:extLst>
              <a:ext uri="{FF2B5EF4-FFF2-40B4-BE49-F238E27FC236}">
                <a16:creationId xmlns:a16="http://schemas.microsoft.com/office/drawing/2014/main" id="{14EEB253-FAD6-41F6-AB62-6D82E9F92CD2}"/>
              </a:ext>
            </a:extLst>
          </p:cNvPr>
          <p:cNvPicPr>
            <a:picLocks noChangeAspect="1"/>
          </p:cNvPicPr>
          <p:nvPr/>
        </p:nvPicPr>
        <p:blipFill>
          <a:blip r:embed="rId3"/>
          <a:stretch>
            <a:fillRect/>
          </a:stretch>
        </p:blipFill>
        <p:spPr>
          <a:xfrm>
            <a:off x="2306448" y="3052683"/>
            <a:ext cx="5561202" cy="2330221"/>
          </a:xfrm>
          <a:prstGeom prst="rect">
            <a:avLst/>
          </a:prstGeom>
        </p:spPr>
      </p:pic>
      <p:pic>
        <p:nvPicPr>
          <p:cNvPr id="4" name="Afbeelding 3">
            <a:extLst>
              <a:ext uri="{FF2B5EF4-FFF2-40B4-BE49-F238E27FC236}">
                <a16:creationId xmlns:a16="http://schemas.microsoft.com/office/drawing/2014/main" id="{87B3F464-B91C-4906-B201-D46BF9813B35}"/>
              </a:ext>
            </a:extLst>
          </p:cNvPr>
          <p:cNvPicPr>
            <a:picLocks noChangeAspect="1"/>
          </p:cNvPicPr>
          <p:nvPr/>
        </p:nvPicPr>
        <p:blipFill>
          <a:blip r:embed="rId4"/>
          <a:stretch>
            <a:fillRect/>
          </a:stretch>
        </p:blipFill>
        <p:spPr>
          <a:xfrm>
            <a:off x="2306448" y="6117129"/>
            <a:ext cx="5561202" cy="2152724"/>
          </a:xfrm>
          <a:prstGeom prst="rect">
            <a:avLst/>
          </a:prstGeom>
        </p:spPr>
      </p:pic>
    </p:spTree>
    <p:extLst>
      <p:ext uri="{BB962C8B-B14F-4D97-AF65-F5344CB8AC3E}">
        <p14:creationId xmlns:p14="http://schemas.microsoft.com/office/powerpoint/2010/main" val="510293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Introduction</a:t>
            </a:r>
          </a:p>
        </p:txBody>
      </p:sp>
      <p:sp>
        <p:nvSpPr>
          <p:cNvPr id="3" name="Content Placeholder 2"/>
          <p:cNvSpPr>
            <a:spLocks noGrp="1"/>
          </p:cNvSpPr>
          <p:nvPr>
            <p:ph idx="1"/>
          </p:nvPr>
        </p:nvSpPr>
        <p:spPr/>
        <p:txBody>
          <a:bodyPr>
            <a:normAutofit fontScale="92500" lnSpcReduction="10000"/>
          </a:bodyPr>
          <a:lstStyle/>
          <a:p>
            <a:pPr>
              <a:buFont typeface="Arial" panose="020B0604020202020204" pitchFamily="34" charset="0"/>
              <a:buChar char="•"/>
            </a:pPr>
            <a:r>
              <a:rPr lang="en-US" sz="4400" i="1" dirty="0"/>
              <a:t>Counterfactuals in Ancient Greek. Pragmatics, life cycles and connected pathways </a:t>
            </a:r>
            <a:r>
              <a:rPr lang="en-US" sz="4400" dirty="0"/>
              <a:t>(FWO 2019-2024)</a:t>
            </a:r>
          </a:p>
          <a:p>
            <a:pPr lvl="1">
              <a:buFont typeface="Arial" panose="020B0604020202020204" pitchFamily="34" charset="0"/>
              <a:buChar char="•"/>
            </a:pPr>
            <a:r>
              <a:rPr lang="en-US" sz="4400" dirty="0"/>
              <a:t>Klaas Bentein (Ghent) &amp; </a:t>
            </a:r>
            <a:r>
              <a:rPr lang="en-US" sz="4400" dirty="0" err="1"/>
              <a:t>Rutger</a:t>
            </a:r>
            <a:r>
              <a:rPr lang="en-US" sz="4400" dirty="0"/>
              <a:t> Allan (Amsterdam)</a:t>
            </a:r>
          </a:p>
          <a:p>
            <a:pPr>
              <a:buFont typeface="Arial" panose="020B0604020202020204" pitchFamily="34" charset="0"/>
              <a:buChar char="•"/>
            </a:pPr>
            <a:r>
              <a:rPr lang="en-US" sz="4400" dirty="0"/>
              <a:t>Pragmatics					historical linguistics			linguistic typology				</a:t>
            </a:r>
          </a:p>
          <a:p>
            <a:pPr marL="86400" indent="0">
              <a:buNone/>
            </a:pPr>
            <a:r>
              <a:rPr lang="en-US" sz="4400" dirty="0"/>
              <a:t>                                      Ancient Greek </a:t>
            </a:r>
          </a:p>
          <a:p>
            <a:pPr marL="86400" indent="0">
              <a:buNone/>
            </a:pPr>
            <a:r>
              <a:rPr lang="en-US" sz="4400" dirty="0"/>
              <a:t>											(VIII BCE – IV BCE) </a:t>
            </a:r>
          </a:p>
          <a:p>
            <a:pPr marL="86400" indent="0" algn="ctr">
              <a:buNone/>
            </a:pPr>
            <a:endParaRPr lang="en-US" sz="4400" dirty="0"/>
          </a:p>
          <a:p>
            <a:pPr marL="86400" indent="0" algn="ctr">
              <a:buNone/>
            </a:pPr>
            <a:r>
              <a:rPr lang="en-US" sz="4400" dirty="0"/>
              <a:t>																						(</a:t>
            </a:r>
            <a:r>
              <a:rPr lang="en-US" sz="4400" dirty="0">
                <a:hlinkClick r:id="rId3"/>
              </a:rPr>
              <a:t>https://ezralaroi.com/</a:t>
            </a:r>
            <a:r>
              <a:rPr lang="en-US" sz="4400" dirty="0"/>
              <a:t>)</a:t>
            </a:r>
          </a:p>
          <a:p>
            <a:endParaRPr lang="en-US" sz="4400" dirty="0"/>
          </a:p>
          <a:p>
            <a:endParaRPr lang="en-US" dirty="0"/>
          </a:p>
          <a:p>
            <a:endParaRPr lang="en-US" i="1" dirty="0"/>
          </a:p>
          <a:p>
            <a:pPr lvl="1"/>
            <a:endParaRPr lang="en-GB" i="1" dirty="0"/>
          </a:p>
        </p:txBody>
      </p:sp>
      <p:sp>
        <p:nvSpPr>
          <p:cNvPr id="8" name="Slide Number Placeholder 7"/>
          <p:cNvSpPr>
            <a:spLocks noGrp="1"/>
          </p:cNvSpPr>
          <p:nvPr>
            <p:ph type="sldNum" sz="quarter" idx="12"/>
          </p:nvPr>
        </p:nvSpPr>
        <p:spPr/>
        <p:txBody>
          <a:bodyPr/>
          <a:lstStyle/>
          <a:p>
            <a:fld id="{7AE184E0-0BD4-4705-A12B-9B71DDE63301}" type="slidenum">
              <a:rPr lang="en-GB" smtClean="0"/>
              <a:t>2</a:t>
            </a:fld>
            <a:endParaRPr lang="en-GB"/>
          </a:p>
        </p:txBody>
      </p:sp>
      <p:cxnSp>
        <p:nvCxnSpPr>
          <p:cNvPr id="6" name="Rechte verbindingslijn met pijl 5">
            <a:extLst>
              <a:ext uri="{FF2B5EF4-FFF2-40B4-BE49-F238E27FC236}">
                <a16:creationId xmlns:a16="http://schemas.microsoft.com/office/drawing/2014/main" id="{5E7B7634-AB85-4408-B84F-32A5857680B9}"/>
              </a:ext>
            </a:extLst>
          </p:cNvPr>
          <p:cNvCxnSpPr/>
          <p:nvPr/>
        </p:nvCxnSpPr>
        <p:spPr>
          <a:xfrm>
            <a:off x="3557155" y="3918691"/>
            <a:ext cx="2090057" cy="1068779"/>
          </a:xfrm>
          <a:prstGeom prst="straightConnector1">
            <a:avLst/>
          </a:prstGeom>
          <a:ln w="31750">
            <a:solidFill>
              <a:srgbClr val="1E64C8"/>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 name="Rechte verbindingslijn met pijl 12">
            <a:extLst>
              <a:ext uri="{FF2B5EF4-FFF2-40B4-BE49-F238E27FC236}">
                <a16:creationId xmlns:a16="http://schemas.microsoft.com/office/drawing/2014/main" id="{683639F5-B79A-4C09-8ECA-6A86D34803BC}"/>
              </a:ext>
            </a:extLst>
          </p:cNvPr>
          <p:cNvCxnSpPr>
            <a:cxnSpLocks/>
          </p:cNvCxnSpPr>
          <p:nvPr/>
        </p:nvCxnSpPr>
        <p:spPr>
          <a:xfrm>
            <a:off x="8543059" y="3918691"/>
            <a:ext cx="0" cy="725880"/>
          </a:xfrm>
          <a:prstGeom prst="straightConnector1">
            <a:avLst/>
          </a:prstGeom>
          <a:ln w="31750">
            <a:solidFill>
              <a:srgbClr val="1E64C8"/>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Rechte verbindingslijn met pijl 14">
            <a:extLst>
              <a:ext uri="{FF2B5EF4-FFF2-40B4-BE49-F238E27FC236}">
                <a16:creationId xmlns:a16="http://schemas.microsoft.com/office/drawing/2014/main" id="{F0ADE550-746A-405C-B678-76947B5B4B8C}"/>
              </a:ext>
            </a:extLst>
          </p:cNvPr>
          <p:cNvCxnSpPr>
            <a:cxnSpLocks/>
          </p:cNvCxnSpPr>
          <p:nvPr/>
        </p:nvCxnSpPr>
        <p:spPr>
          <a:xfrm flipH="1">
            <a:off x="10130971" y="3918691"/>
            <a:ext cx="2269838" cy="1068779"/>
          </a:xfrm>
          <a:prstGeom prst="straightConnector1">
            <a:avLst/>
          </a:prstGeom>
          <a:ln w="31750">
            <a:solidFill>
              <a:srgbClr val="1E64C8"/>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75434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9384B7-75BD-4C71-9B6E-C152BA3BAFB4}"/>
              </a:ext>
            </a:extLst>
          </p:cNvPr>
          <p:cNvSpPr>
            <a:spLocks noGrp="1"/>
          </p:cNvSpPr>
          <p:nvPr>
            <p:ph type="title"/>
          </p:nvPr>
        </p:nvSpPr>
        <p:spPr/>
        <p:txBody>
          <a:bodyPr/>
          <a:lstStyle/>
          <a:p>
            <a:r>
              <a:rPr lang="en-GB" dirty="0"/>
              <a:t>3.2 The role of imperfective aspect</a:t>
            </a:r>
            <a:endParaRPr lang="nl-BE" dirty="0"/>
          </a:p>
        </p:txBody>
      </p:sp>
      <p:sp>
        <p:nvSpPr>
          <p:cNvPr id="3" name="Tijdelijke aanduiding voor inhoud 2">
            <a:extLst>
              <a:ext uri="{FF2B5EF4-FFF2-40B4-BE49-F238E27FC236}">
                <a16:creationId xmlns:a16="http://schemas.microsoft.com/office/drawing/2014/main" id="{B3955777-8562-48C2-969C-FD10F5B99FD8}"/>
              </a:ext>
            </a:extLst>
          </p:cNvPr>
          <p:cNvSpPr>
            <a:spLocks noGrp="1"/>
          </p:cNvSpPr>
          <p:nvPr>
            <p:ph idx="1"/>
          </p:nvPr>
        </p:nvSpPr>
        <p:spPr/>
        <p:txBody>
          <a:bodyPr>
            <a:normAutofit/>
          </a:bodyPr>
          <a:lstStyle/>
          <a:p>
            <a:pPr marL="86400" indent="0">
              <a:buNone/>
            </a:pPr>
            <a:r>
              <a:rPr lang="en-GB" sz="5200" dirty="0"/>
              <a:t>(7) </a:t>
            </a:r>
            <a:r>
              <a:rPr lang="en-GB" sz="5200" i="1" dirty="0"/>
              <a:t>Future-referring CF indicative</a:t>
            </a:r>
            <a:endParaRPr lang="nl-BE" sz="5200" dirty="0"/>
          </a:p>
          <a:p>
            <a:pPr marL="86400" indent="0">
              <a:buNone/>
            </a:pPr>
            <a:r>
              <a:rPr lang="en-GB" sz="3500" b="1" dirty="0" err="1"/>
              <a:t>ei</a:t>
            </a:r>
            <a:r>
              <a:rPr lang="en-GB" sz="3500" dirty="0"/>
              <a:t> </a:t>
            </a:r>
            <a:r>
              <a:rPr lang="en-GB" sz="3500" dirty="0" err="1"/>
              <a:t>mèn</a:t>
            </a:r>
            <a:r>
              <a:rPr lang="en-GB" sz="3500" dirty="0"/>
              <a:t> </a:t>
            </a:r>
            <a:r>
              <a:rPr lang="en-GB" sz="3500" dirty="0" err="1"/>
              <a:t>oûn</a:t>
            </a:r>
            <a:r>
              <a:rPr lang="en-GB" sz="3500" dirty="0"/>
              <a:t>  </a:t>
            </a:r>
            <a:r>
              <a:rPr lang="en-GB" sz="3500" dirty="0" err="1"/>
              <a:t>álloi</a:t>
            </a:r>
            <a:r>
              <a:rPr lang="en-GB" sz="3500" dirty="0"/>
              <a:t>            </a:t>
            </a:r>
            <a:r>
              <a:rPr lang="en-GB" sz="3500" dirty="0" err="1"/>
              <a:t>tinès</a:t>
            </a:r>
            <a:r>
              <a:rPr lang="en-GB" sz="3500" dirty="0"/>
              <a:t>            </a:t>
            </a:r>
            <a:r>
              <a:rPr lang="en-GB" sz="3500" b="1" dirty="0" err="1"/>
              <a:t>émellon</a:t>
            </a:r>
            <a:r>
              <a:rPr lang="en-GB" sz="3500" b="1" dirty="0"/>
              <a:t>                   </a:t>
            </a:r>
            <a:r>
              <a:rPr lang="en-GB" sz="3500" dirty="0" err="1"/>
              <a:t>perì</a:t>
            </a:r>
            <a:r>
              <a:rPr lang="en-GB" sz="3500" dirty="0"/>
              <a:t>    </a:t>
            </a:r>
            <a:r>
              <a:rPr lang="en-GB" sz="3500" dirty="0" err="1"/>
              <a:t>emoû</a:t>
            </a:r>
            <a:r>
              <a:rPr lang="en-GB" sz="3500" dirty="0"/>
              <a:t> </a:t>
            </a:r>
          </a:p>
          <a:p>
            <a:pPr marL="86400" indent="0">
              <a:buNone/>
            </a:pPr>
            <a:r>
              <a:rPr lang="en-GB" sz="3500" b="1" dirty="0"/>
              <a:t>If </a:t>
            </a:r>
            <a:r>
              <a:rPr lang="en-GB" sz="3500" dirty="0"/>
              <a:t>PTC </a:t>
            </a:r>
            <a:r>
              <a:rPr lang="en-GB" sz="3500" dirty="0" err="1"/>
              <a:t>PTC</a:t>
            </a:r>
            <a:r>
              <a:rPr lang="en-GB" sz="3500" dirty="0"/>
              <a:t> </a:t>
            </a:r>
            <a:r>
              <a:rPr lang="en-GB" sz="3500" dirty="0" err="1"/>
              <a:t>other.NOM</a:t>
            </a:r>
            <a:r>
              <a:rPr lang="en-GB" sz="3500" dirty="0"/>
              <a:t> </a:t>
            </a:r>
            <a:r>
              <a:rPr lang="en-GB" sz="3500" dirty="0" err="1"/>
              <a:t>some.NOM</a:t>
            </a:r>
            <a:r>
              <a:rPr lang="en-GB" sz="3500" dirty="0"/>
              <a:t>  </a:t>
            </a:r>
            <a:r>
              <a:rPr lang="en-GB" sz="3500" b="1" dirty="0"/>
              <a:t>be.to.IND.IMPF.3pl </a:t>
            </a:r>
            <a:r>
              <a:rPr lang="en-GB" sz="3500" dirty="0"/>
              <a:t>about </a:t>
            </a:r>
            <a:r>
              <a:rPr lang="en-GB" sz="3500" dirty="0" err="1"/>
              <a:t>me.GEN</a:t>
            </a:r>
            <a:endParaRPr lang="en-GB" sz="3500" b="1" dirty="0"/>
          </a:p>
          <a:p>
            <a:pPr marL="86400" indent="0">
              <a:buNone/>
            </a:pPr>
            <a:r>
              <a:rPr lang="en-GB" sz="3500" b="1" dirty="0" err="1"/>
              <a:t>diagn</a:t>
            </a:r>
            <a:r>
              <a:rPr lang="nl-BE" sz="3500" b="1" dirty="0" err="1"/>
              <a:t>ōsesthai</a:t>
            </a:r>
            <a:r>
              <a:rPr lang="nl-BE" sz="3500" b="1" dirty="0"/>
              <a:t>, </a:t>
            </a:r>
            <a:r>
              <a:rPr lang="nl-BE" sz="3500" dirty="0" err="1"/>
              <a:t>sphódra</a:t>
            </a:r>
            <a:r>
              <a:rPr lang="nl-BE" sz="3500" dirty="0"/>
              <a:t>  </a:t>
            </a:r>
            <a:r>
              <a:rPr lang="nl-BE" sz="3500" dirty="0" err="1"/>
              <a:t>àn</a:t>
            </a:r>
            <a:r>
              <a:rPr lang="nl-BE" sz="3500" dirty="0"/>
              <a:t>    </a:t>
            </a:r>
            <a:r>
              <a:rPr lang="nl-BE" sz="3500" dirty="0" err="1"/>
              <a:t>ephoboúmēn</a:t>
            </a:r>
            <a:r>
              <a:rPr lang="nl-BE" sz="3500" dirty="0"/>
              <a:t>                    </a:t>
            </a:r>
            <a:r>
              <a:rPr lang="nl-BE" sz="3500" dirty="0" err="1"/>
              <a:t>tòn</a:t>
            </a:r>
            <a:r>
              <a:rPr lang="nl-BE" sz="3500" dirty="0"/>
              <a:t>          </a:t>
            </a:r>
            <a:r>
              <a:rPr lang="nl-BE" sz="3500" dirty="0" err="1"/>
              <a:t>kíndunon</a:t>
            </a:r>
            <a:r>
              <a:rPr lang="nl-BE" sz="3500" dirty="0"/>
              <a:t> </a:t>
            </a:r>
          </a:p>
          <a:p>
            <a:pPr marL="86400" indent="0">
              <a:buNone/>
            </a:pPr>
            <a:r>
              <a:rPr lang="en-GB" sz="3500" dirty="0" err="1"/>
              <a:t>judge.INF.FUT</a:t>
            </a:r>
            <a:r>
              <a:rPr lang="en-GB" sz="3500" dirty="0"/>
              <a:t>  very         MP   be.scared.IND.IMPF.1sg  </a:t>
            </a:r>
            <a:r>
              <a:rPr lang="en-GB" sz="3500" dirty="0" err="1"/>
              <a:t>the.ACC</a:t>
            </a:r>
            <a:r>
              <a:rPr lang="en-GB" sz="3500" dirty="0"/>
              <a:t> </a:t>
            </a:r>
            <a:r>
              <a:rPr lang="en-GB" sz="3500" dirty="0" err="1"/>
              <a:t>danger.ACC</a:t>
            </a:r>
            <a:endParaRPr lang="nl-BE" sz="3500" b="1" dirty="0"/>
          </a:p>
          <a:p>
            <a:pPr marL="86400" indent="0">
              <a:buNone/>
            </a:pPr>
            <a:r>
              <a:rPr lang="en-GB" sz="3900" dirty="0"/>
              <a:t>Now if it were any other court that </a:t>
            </a:r>
            <a:r>
              <a:rPr lang="en-GB" sz="3900" b="1" dirty="0"/>
              <a:t>was going to judge </a:t>
            </a:r>
            <a:r>
              <a:rPr lang="en-GB" sz="3900" dirty="0"/>
              <a:t>me, I would be terrified by the danger. (Lys. 3.2.1-2)</a:t>
            </a:r>
            <a:endParaRPr lang="nl-BE" sz="3900" dirty="0"/>
          </a:p>
          <a:p>
            <a:r>
              <a:rPr lang="nl-NL" sz="4000" dirty="0" err="1"/>
              <a:t>Unbounded</a:t>
            </a:r>
            <a:r>
              <a:rPr lang="nl-NL" sz="4000" dirty="0"/>
              <a:t> </a:t>
            </a:r>
            <a:r>
              <a:rPr lang="nl-NL" sz="4000" dirty="0" err="1"/>
              <a:t>construal</a:t>
            </a:r>
            <a:r>
              <a:rPr lang="nl-NL" sz="4000" dirty="0"/>
              <a:t> “</a:t>
            </a:r>
            <a:r>
              <a:rPr lang="nl-NL" sz="4000" dirty="0" err="1"/>
              <a:t>were</a:t>
            </a:r>
            <a:r>
              <a:rPr lang="nl-NL" sz="4000" dirty="0"/>
              <a:t> </a:t>
            </a:r>
            <a:r>
              <a:rPr lang="nl-NL" sz="4000" dirty="0" err="1"/>
              <a:t>to</a:t>
            </a:r>
            <a:r>
              <a:rPr lang="nl-NL" sz="4000" dirty="0"/>
              <a:t> </a:t>
            </a:r>
            <a:r>
              <a:rPr lang="nl-NL" sz="4000" dirty="0" err="1"/>
              <a:t>judge</a:t>
            </a:r>
            <a:r>
              <a:rPr lang="nl-NL" sz="4000" dirty="0"/>
              <a:t>” </a:t>
            </a:r>
          </a:p>
          <a:p>
            <a:r>
              <a:rPr lang="nl-NL" sz="4000" dirty="0" err="1"/>
              <a:t>Contrary</a:t>
            </a:r>
            <a:r>
              <a:rPr lang="nl-NL" sz="4000" dirty="0"/>
              <a:t> </a:t>
            </a:r>
            <a:r>
              <a:rPr lang="nl-NL" sz="4000" dirty="0" err="1"/>
              <a:t>to</a:t>
            </a:r>
            <a:r>
              <a:rPr lang="nl-NL" sz="4000" dirty="0"/>
              <a:t> </a:t>
            </a:r>
            <a:r>
              <a:rPr lang="nl-NL" sz="4000" dirty="0" err="1"/>
              <a:t>factual</a:t>
            </a:r>
            <a:r>
              <a:rPr lang="nl-NL" sz="4000" dirty="0"/>
              <a:t> </a:t>
            </a:r>
            <a:r>
              <a:rPr lang="nl-NL" sz="4000" dirty="0" err="1"/>
              <a:t>situation</a:t>
            </a:r>
            <a:endParaRPr lang="nl-BE" sz="4000" dirty="0"/>
          </a:p>
        </p:txBody>
      </p:sp>
      <p:sp>
        <p:nvSpPr>
          <p:cNvPr id="4" name="Tijdelijke aanduiding voor dianummer 3">
            <a:extLst>
              <a:ext uri="{FF2B5EF4-FFF2-40B4-BE49-F238E27FC236}">
                <a16:creationId xmlns:a16="http://schemas.microsoft.com/office/drawing/2014/main" id="{D2946689-BC87-4B00-B9BF-B5556B6873A8}"/>
              </a:ext>
            </a:extLst>
          </p:cNvPr>
          <p:cNvSpPr>
            <a:spLocks noGrp="1"/>
          </p:cNvSpPr>
          <p:nvPr>
            <p:ph type="sldNum" sz="quarter" idx="12"/>
          </p:nvPr>
        </p:nvSpPr>
        <p:spPr/>
        <p:txBody>
          <a:bodyPr/>
          <a:lstStyle/>
          <a:p>
            <a:fld id="{7AE184E0-0BD4-4705-A12B-9B71DDE63301}" type="slidenum">
              <a:rPr lang="en-GB" noProof="0" smtClean="0"/>
              <a:t>20</a:t>
            </a:fld>
            <a:endParaRPr lang="en-GB" noProof="0" dirty="0"/>
          </a:p>
        </p:txBody>
      </p:sp>
    </p:spTree>
    <p:extLst>
      <p:ext uri="{BB962C8B-B14F-4D97-AF65-F5344CB8AC3E}">
        <p14:creationId xmlns:p14="http://schemas.microsoft.com/office/powerpoint/2010/main" val="12106333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3.3 The role of perfective aspect</a:t>
            </a:r>
          </a:p>
        </p:txBody>
      </p:sp>
      <p:sp>
        <p:nvSpPr>
          <p:cNvPr id="3" name="Content Placeholder 2"/>
          <p:cNvSpPr>
            <a:spLocks noGrp="1"/>
          </p:cNvSpPr>
          <p:nvPr>
            <p:ph idx="1"/>
          </p:nvPr>
        </p:nvSpPr>
        <p:spPr/>
        <p:txBody>
          <a:bodyPr>
            <a:normAutofit/>
          </a:bodyPr>
          <a:lstStyle/>
          <a:p>
            <a:r>
              <a:rPr lang="en-GB" sz="3500" dirty="0"/>
              <a:t>Perfective aspect in Archaic Greek CF conditionals</a:t>
            </a:r>
          </a:p>
          <a:p>
            <a:pPr marL="86400" indent="0">
              <a:buNone/>
            </a:pPr>
            <a:r>
              <a:rPr lang="en-GB" sz="2800" dirty="0"/>
              <a:t>(8) </a:t>
            </a:r>
            <a:r>
              <a:rPr lang="nl-NL" sz="2800" b="1" dirty="0"/>
              <a:t>ei</a:t>
            </a:r>
            <a:r>
              <a:rPr lang="nl-NL" sz="2800" dirty="0"/>
              <a:t>  </a:t>
            </a:r>
            <a:r>
              <a:rPr lang="nl-NL" sz="2800" dirty="0" err="1"/>
              <a:t>dè</a:t>
            </a:r>
            <a:r>
              <a:rPr lang="nl-NL" sz="2800" dirty="0"/>
              <a:t>    </a:t>
            </a:r>
            <a:r>
              <a:rPr lang="nl-NL" sz="2800" dirty="0" err="1"/>
              <a:t>phthegksaménou</a:t>
            </a:r>
            <a:r>
              <a:rPr lang="nl-NL" sz="2800" dirty="0"/>
              <a:t>          </a:t>
            </a:r>
            <a:r>
              <a:rPr lang="nl-NL" sz="2800" dirty="0" err="1"/>
              <a:t>teu</a:t>
            </a:r>
            <a:r>
              <a:rPr lang="nl-NL" sz="2800" dirty="0"/>
              <a:t>                      </a:t>
            </a:r>
            <a:r>
              <a:rPr lang="nl-BE" sz="2800" dirty="0"/>
              <a:t>ē  </a:t>
            </a:r>
            <a:r>
              <a:rPr lang="nl-BE" sz="2800" dirty="0" err="1"/>
              <a:t>audēsantos</a:t>
            </a:r>
            <a:r>
              <a:rPr lang="nl-BE" sz="2800" dirty="0"/>
              <a:t>           </a:t>
            </a:r>
            <a:r>
              <a:rPr lang="nl-BE" sz="2800" b="1" dirty="0" err="1"/>
              <a:t>ákouse</a:t>
            </a:r>
            <a:endParaRPr lang="nl-BE" sz="2800" b="1" dirty="0"/>
          </a:p>
          <a:p>
            <a:pPr marL="86400" indent="0">
              <a:buNone/>
            </a:pPr>
            <a:r>
              <a:rPr lang="nl-NL" sz="2800" b="1" dirty="0" err="1"/>
              <a:t>if</a:t>
            </a:r>
            <a:r>
              <a:rPr lang="nl-NL" sz="2800" b="1" dirty="0"/>
              <a:t> </a:t>
            </a:r>
            <a:r>
              <a:rPr lang="nl-NL" sz="2800" dirty="0"/>
              <a:t> PTC       </a:t>
            </a:r>
            <a:r>
              <a:rPr lang="nl-NL" sz="2800" dirty="0" err="1"/>
              <a:t>utter.sound.PTCP.GEN</a:t>
            </a:r>
            <a:r>
              <a:rPr lang="nl-NL" sz="2800" dirty="0"/>
              <a:t> </a:t>
            </a:r>
            <a:r>
              <a:rPr lang="nl-NL" sz="2800" dirty="0" err="1"/>
              <a:t>something.GEN</a:t>
            </a:r>
            <a:r>
              <a:rPr lang="nl-NL" sz="2800" dirty="0"/>
              <a:t> or </a:t>
            </a:r>
            <a:r>
              <a:rPr lang="nl-NL" sz="2800" dirty="0" err="1"/>
              <a:t>speak.PTCP.GEN</a:t>
            </a:r>
            <a:r>
              <a:rPr lang="nl-NL" sz="2800" dirty="0"/>
              <a:t> </a:t>
            </a:r>
            <a:r>
              <a:rPr lang="nl-NL" sz="2800" b="1" dirty="0"/>
              <a:t>hear.IND.3sg</a:t>
            </a:r>
            <a:endParaRPr lang="nl-BE" sz="2800" b="1" dirty="0"/>
          </a:p>
          <a:p>
            <a:pPr marL="86400" indent="0">
              <a:buNone/>
            </a:pPr>
            <a:r>
              <a:rPr lang="nl-NL" sz="2800" dirty="0" err="1"/>
              <a:t>sún</a:t>
            </a:r>
            <a:r>
              <a:rPr lang="nl-NL" sz="2800" dirty="0"/>
              <a:t> </a:t>
            </a:r>
            <a:r>
              <a:rPr lang="nl-NL" sz="2800" b="1" dirty="0"/>
              <a:t>ken </a:t>
            </a:r>
            <a:r>
              <a:rPr lang="nl-NL" sz="2800" b="1" dirty="0" err="1"/>
              <a:t>áraks</a:t>
            </a:r>
            <a:r>
              <a:rPr lang="nl-NL" sz="2800" b="1" dirty="0"/>
              <a:t>’            </a:t>
            </a:r>
            <a:r>
              <a:rPr lang="nl-BE" sz="2800" dirty="0" err="1"/>
              <a:t>ēmé</a:t>
            </a:r>
            <a:r>
              <a:rPr lang="nl-NL" sz="2800" dirty="0" err="1"/>
              <a:t>ōn</a:t>
            </a:r>
            <a:r>
              <a:rPr lang="nl-NL" sz="2800" dirty="0"/>
              <a:t>    </a:t>
            </a:r>
            <a:r>
              <a:rPr lang="nl-NL" sz="2800" dirty="0" err="1"/>
              <a:t>kephalàs</a:t>
            </a:r>
            <a:r>
              <a:rPr lang="nl-NL" sz="2800" dirty="0"/>
              <a:t>      </a:t>
            </a:r>
            <a:r>
              <a:rPr lang="nl-NL" sz="2800" dirty="0" err="1"/>
              <a:t>kaì</a:t>
            </a:r>
            <a:r>
              <a:rPr lang="nl-NL" sz="2800" dirty="0"/>
              <a:t>   n</a:t>
            </a:r>
            <a:r>
              <a:rPr lang="nl-BE" sz="2800" dirty="0" err="1"/>
              <a:t>ēia</a:t>
            </a:r>
            <a:r>
              <a:rPr lang="nl-BE" sz="2800" dirty="0"/>
              <a:t>                  </a:t>
            </a:r>
            <a:r>
              <a:rPr lang="nl-BE" sz="2800" dirty="0" err="1"/>
              <a:t>doûra</a:t>
            </a:r>
            <a:endParaRPr lang="nl-BE" sz="2800" dirty="0"/>
          </a:p>
          <a:p>
            <a:pPr marL="86400" indent="0">
              <a:buNone/>
            </a:pPr>
            <a:r>
              <a:rPr lang="nl-NL" sz="2800" dirty="0" err="1"/>
              <a:t>with</a:t>
            </a:r>
            <a:r>
              <a:rPr lang="nl-NL" sz="2800" dirty="0"/>
              <a:t> </a:t>
            </a:r>
            <a:r>
              <a:rPr lang="nl-NL" sz="2800" b="1" dirty="0"/>
              <a:t>MP hurl.IND.3sg </a:t>
            </a:r>
            <a:r>
              <a:rPr lang="nl-NL" sz="2800" dirty="0" err="1"/>
              <a:t>our.GEN</a:t>
            </a:r>
            <a:r>
              <a:rPr lang="nl-NL" sz="2800" dirty="0"/>
              <a:t> </a:t>
            </a:r>
            <a:r>
              <a:rPr lang="nl-NL" sz="2800" dirty="0" err="1"/>
              <a:t>heads.ACC</a:t>
            </a:r>
            <a:r>
              <a:rPr lang="nl-NL" sz="2800" dirty="0"/>
              <a:t>  and   </a:t>
            </a:r>
            <a:r>
              <a:rPr lang="nl-NL" sz="2800" dirty="0" err="1"/>
              <a:t>of.a.ship.ACC</a:t>
            </a:r>
            <a:r>
              <a:rPr lang="nl-NL" sz="2800" dirty="0"/>
              <a:t>  </a:t>
            </a:r>
            <a:r>
              <a:rPr lang="nl-NL" sz="2800" dirty="0" err="1"/>
              <a:t>planks.ACC</a:t>
            </a:r>
            <a:endParaRPr lang="nl-BE" sz="2800" b="1" dirty="0"/>
          </a:p>
          <a:p>
            <a:pPr marL="86400" indent="0">
              <a:buNone/>
            </a:pPr>
            <a:r>
              <a:rPr lang="en-GB" sz="2800" dirty="0"/>
              <a:t>(</a:t>
            </a:r>
            <a:r>
              <a:rPr lang="en-GB" sz="2800" i="1" dirty="0"/>
              <a:t>Od</a:t>
            </a:r>
            <a:r>
              <a:rPr lang="en-GB" sz="2800" dirty="0"/>
              <a:t>. 9.497-499)</a:t>
            </a:r>
            <a:endParaRPr lang="nl-BE" sz="2800" dirty="0"/>
          </a:p>
          <a:p>
            <a:pPr marL="86400" indent="0">
              <a:buNone/>
            </a:pPr>
            <a:r>
              <a:rPr lang="en-GB" sz="2800" dirty="0"/>
              <a:t>And </a:t>
            </a:r>
            <a:r>
              <a:rPr lang="en-GB" sz="2800" b="1" dirty="0"/>
              <a:t>had he heard</a:t>
            </a:r>
            <a:r>
              <a:rPr lang="en-GB" sz="2800" dirty="0"/>
              <a:t> one of us uttering a sound or speaking, </a:t>
            </a:r>
            <a:r>
              <a:rPr lang="en-GB" sz="2800" b="1" dirty="0"/>
              <a:t>he would have hurled </a:t>
            </a:r>
            <a:r>
              <a:rPr lang="en-GB" sz="2800" dirty="0"/>
              <a:t>a jagged rock and crushed our heads and the timbers of our ship,[ so strongly does he throw.]</a:t>
            </a:r>
          </a:p>
          <a:p>
            <a:pPr marL="86400" indent="0">
              <a:buNone/>
            </a:pPr>
            <a:r>
              <a:rPr lang="en-GB" sz="2800" dirty="0"/>
              <a:t>→ bounded construal: ‘hear us speaking’ </a:t>
            </a:r>
            <a:r>
              <a:rPr lang="en-GB" sz="2800" i="1" dirty="0"/>
              <a:t>implies </a:t>
            </a:r>
            <a:r>
              <a:rPr lang="en-GB" sz="2800" dirty="0"/>
              <a:t>past temporal location</a:t>
            </a:r>
            <a:endParaRPr lang="nl-BE" sz="2800" dirty="0"/>
          </a:p>
          <a:p>
            <a:pPr marL="86400" indent="0">
              <a:buNone/>
            </a:pPr>
            <a:endParaRPr lang="en-GB" dirty="0"/>
          </a:p>
        </p:txBody>
      </p:sp>
      <p:sp>
        <p:nvSpPr>
          <p:cNvPr id="8" name="Slide Number Placeholder 7"/>
          <p:cNvSpPr>
            <a:spLocks noGrp="1"/>
          </p:cNvSpPr>
          <p:nvPr>
            <p:ph type="sldNum" sz="quarter" idx="12"/>
          </p:nvPr>
        </p:nvSpPr>
        <p:spPr/>
        <p:txBody>
          <a:bodyPr/>
          <a:lstStyle/>
          <a:p>
            <a:fld id="{7AE184E0-0BD4-4705-A12B-9B71DDE63301}" type="slidenum">
              <a:rPr lang="en-GB" smtClean="0"/>
              <a:t>21</a:t>
            </a:fld>
            <a:endParaRPr lang="en-GB"/>
          </a:p>
        </p:txBody>
      </p:sp>
    </p:spTree>
    <p:extLst>
      <p:ext uri="{BB962C8B-B14F-4D97-AF65-F5344CB8AC3E}">
        <p14:creationId xmlns:p14="http://schemas.microsoft.com/office/powerpoint/2010/main" val="31873091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3.3 The role of perfective aspect</a:t>
            </a:r>
          </a:p>
        </p:txBody>
      </p:sp>
      <p:sp>
        <p:nvSpPr>
          <p:cNvPr id="3" name="Content Placeholder 2"/>
          <p:cNvSpPr>
            <a:spLocks noGrp="1"/>
          </p:cNvSpPr>
          <p:nvPr>
            <p:ph idx="1"/>
          </p:nvPr>
        </p:nvSpPr>
        <p:spPr/>
        <p:txBody>
          <a:bodyPr>
            <a:normAutofit/>
          </a:bodyPr>
          <a:lstStyle/>
          <a:p>
            <a:r>
              <a:rPr lang="en-GB" sz="4400" dirty="0"/>
              <a:t>Temporal reference and diachrony in Classical Greek</a:t>
            </a:r>
          </a:p>
          <a:p>
            <a:pPr lvl="1"/>
            <a:r>
              <a:rPr lang="en-GB" sz="4400" dirty="0"/>
              <a:t>In counterfactual conditionals, table 2 (la Roi 2022, 248)</a:t>
            </a:r>
          </a:p>
          <a:p>
            <a:pPr marL="720000" lvl="1" indent="0">
              <a:buNone/>
            </a:pPr>
            <a:r>
              <a:rPr lang="en-GB" sz="4400" dirty="0"/>
              <a:t>                                        → contrast with imperfective</a:t>
            </a:r>
          </a:p>
          <a:p>
            <a:pPr marL="720000" lvl="1" indent="0">
              <a:buNone/>
            </a:pPr>
            <a:r>
              <a:rPr lang="en-GB" sz="4400" dirty="0"/>
              <a:t>                                        → past reference</a:t>
            </a:r>
          </a:p>
          <a:p>
            <a:pPr lvl="1"/>
            <a:endParaRPr lang="en-GB" sz="4400" dirty="0"/>
          </a:p>
          <a:p>
            <a:pPr lvl="1"/>
            <a:r>
              <a:rPr lang="en-GB" sz="4400" dirty="0"/>
              <a:t>In counterfactual declaratives, table 3, (la Roi 2022, 261)</a:t>
            </a:r>
          </a:p>
          <a:p>
            <a:pPr marL="720000" lvl="1" indent="0">
              <a:buNone/>
            </a:pPr>
            <a:r>
              <a:rPr lang="en-GB" sz="4400" dirty="0"/>
              <a:t>                                        → contrast with imperfective</a:t>
            </a:r>
          </a:p>
          <a:p>
            <a:pPr marL="720000" lvl="1" indent="0">
              <a:buNone/>
            </a:pPr>
            <a:r>
              <a:rPr lang="en-GB" sz="4400" dirty="0"/>
              <a:t>                                        → past reference</a:t>
            </a:r>
          </a:p>
          <a:p>
            <a:pPr lvl="2"/>
            <a:endParaRPr lang="en-GB" dirty="0"/>
          </a:p>
          <a:p>
            <a:pPr lvl="1"/>
            <a:endParaRPr lang="en-GB" dirty="0"/>
          </a:p>
          <a:p>
            <a:endParaRPr lang="en-GB" dirty="0"/>
          </a:p>
        </p:txBody>
      </p:sp>
      <p:sp>
        <p:nvSpPr>
          <p:cNvPr id="8" name="Slide Number Placeholder 7"/>
          <p:cNvSpPr>
            <a:spLocks noGrp="1"/>
          </p:cNvSpPr>
          <p:nvPr>
            <p:ph type="sldNum" sz="quarter" idx="12"/>
          </p:nvPr>
        </p:nvSpPr>
        <p:spPr/>
        <p:txBody>
          <a:bodyPr/>
          <a:lstStyle/>
          <a:p>
            <a:fld id="{7AE184E0-0BD4-4705-A12B-9B71DDE63301}" type="slidenum">
              <a:rPr lang="en-GB" smtClean="0"/>
              <a:t>22</a:t>
            </a:fld>
            <a:endParaRPr lang="en-GB"/>
          </a:p>
        </p:txBody>
      </p:sp>
      <p:pic>
        <p:nvPicPr>
          <p:cNvPr id="2" name="Afbeelding 1">
            <a:extLst>
              <a:ext uri="{FF2B5EF4-FFF2-40B4-BE49-F238E27FC236}">
                <a16:creationId xmlns:a16="http://schemas.microsoft.com/office/drawing/2014/main" id="{14EEB253-FAD6-41F6-AB62-6D82E9F92CD2}"/>
              </a:ext>
            </a:extLst>
          </p:cNvPr>
          <p:cNvPicPr>
            <a:picLocks noChangeAspect="1"/>
          </p:cNvPicPr>
          <p:nvPr/>
        </p:nvPicPr>
        <p:blipFill>
          <a:blip r:embed="rId3"/>
          <a:stretch>
            <a:fillRect/>
          </a:stretch>
        </p:blipFill>
        <p:spPr>
          <a:xfrm>
            <a:off x="2306448" y="3052683"/>
            <a:ext cx="5561202" cy="2330221"/>
          </a:xfrm>
          <a:prstGeom prst="rect">
            <a:avLst/>
          </a:prstGeom>
        </p:spPr>
      </p:pic>
      <p:pic>
        <p:nvPicPr>
          <p:cNvPr id="4" name="Afbeelding 3">
            <a:extLst>
              <a:ext uri="{FF2B5EF4-FFF2-40B4-BE49-F238E27FC236}">
                <a16:creationId xmlns:a16="http://schemas.microsoft.com/office/drawing/2014/main" id="{87B3F464-B91C-4906-B201-D46BF9813B35}"/>
              </a:ext>
            </a:extLst>
          </p:cNvPr>
          <p:cNvPicPr>
            <a:picLocks noChangeAspect="1"/>
          </p:cNvPicPr>
          <p:nvPr/>
        </p:nvPicPr>
        <p:blipFill>
          <a:blip r:embed="rId4"/>
          <a:stretch>
            <a:fillRect/>
          </a:stretch>
        </p:blipFill>
        <p:spPr>
          <a:xfrm>
            <a:off x="2306448" y="6117129"/>
            <a:ext cx="5561202" cy="2152724"/>
          </a:xfrm>
          <a:prstGeom prst="rect">
            <a:avLst/>
          </a:prstGeom>
        </p:spPr>
      </p:pic>
    </p:spTree>
    <p:extLst>
      <p:ext uri="{BB962C8B-B14F-4D97-AF65-F5344CB8AC3E}">
        <p14:creationId xmlns:p14="http://schemas.microsoft.com/office/powerpoint/2010/main" val="6997819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3.4 the role of actionality</a:t>
            </a:r>
          </a:p>
        </p:txBody>
      </p:sp>
      <p:sp>
        <p:nvSpPr>
          <p:cNvPr id="3" name="Content Placeholder 2"/>
          <p:cNvSpPr>
            <a:spLocks noGrp="1"/>
          </p:cNvSpPr>
          <p:nvPr>
            <p:ph idx="1"/>
          </p:nvPr>
        </p:nvSpPr>
        <p:spPr/>
        <p:txBody>
          <a:bodyPr>
            <a:normAutofit/>
          </a:bodyPr>
          <a:lstStyle/>
          <a:p>
            <a:r>
              <a:rPr lang="en-GB" sz="3200" dirty="0"/>
              <a:t>Aspect does not tell the whole story</a:t>
            </a:r>
          </a:p>
          <a:p>
            <a:pPr lvl="1">
              <a:buFont typeface="Arial" panose="020B0604020202020204" pitchFamily="34" charset="0"/>
              <a:buChar char="•"/>
            </a:pPr>
            <a:r>
              <a:rPr lang="en-GB" sz="3200" i="1" dirty="0"/>
              <a:t>Actionality</a:t>
            </a:r>
          </a:p>
          <a:p>
            <a:pPr lvl="2">
              <a:buFont typeface="Arial" panose="020B0604020202020204" pitchFamily="34" charset="0"/>
              <a:buChar char="•"/>
            </a:pPr>
            <a:r>
              <a:rPr lang="en-GB" sz="3200" dirty="0"/>
              <a:t>Telicity of event in clausal context (e.g. </a:t>
            </a:r>
            <a:r>
              <a:rPr lang="en-GB" sz="3200" i="1" dirty="0"/>
              <a:t>I walk home </a:t>
            </a:r>
            <a:r>
              <a:rPr lang="en-GB" sz="3200" dirty="0"/>
              <a:t>vs </a:t>
            </a:r>
            <a:r>
              <a:rPr lang="en-GB" sz="3200" i="1" dirty="0"/>
              <a:t>I have a good life</a:t>
            </a:r>
            <a:r>
              <a:rPr lang="en-GB" sz="3200" dirty="0"/>
              <a:t>)</a:t>
            </a:r>
          </a:p>
          <a:p>
            <a:pPr lvl="1">
              <a:buFont typeface="Arial" panose="020B0604020202020204" pitchFamily="34" charset="0"/>
              <a:buChar char="•"/>
            </a:pPr>
            <a:r>
              <a:rPr lang="en-GB" sz="3200" dirty="0"/>
              <a:t>Temporal cues (e.g. then, now)</a:t>
            </a:r>
          </a:p>
          <a:p>
            <a:pPr lvl="1">
              <a:buFont typeface="Arial" panose="020B0604020202020204" pitchFamily="34" charset="0"/>
              <a:buChar char="•"/>
            </a:pPr>
            <a:r>
              <a:rPr lang="en-GB" sz="3200" dirty="0"/>
              <a:t>Linguistic common ground knowledge </a:t>
            </a:r>
          </a:p>
          <a:p>
            <a:pPr lvl="2">
              <a:buFont typeface="Arial" panose="020B0604020202020204" pitchFamily="34" charset="0"/>
              <a:buChar char="•"/>
            </a:pPr>
            <a:r>
              <a:rPr lang="en-GB" sz="3200" dirty="0"/>
              <a:t> i.e. is the temporal location of the event known, cf. ex. 9</a:t>
            </a:r>
          </a:p>
          <a:p>
            <a:pPr marL="86400" lvl="0" indent="0">
              <a:buNone/>
            </a:pPr>
            <a:r>
              <a:rPr lang="en-GB" sz="2400" dirty="0">
                <a:solidFill>
                  <a:prstClr val="black"/>
                </a:solidFill>
              </a:rPr>
              <a:t>(9)  </a:t>
            </a:r>
            <a:r>
              <a:rPr lang="en-GB" sz="2400" b="1" dirty="0" err="1">
                <a:solidFill>
                  <a:prstClr val="black"/>
                </a:solidFill>
              </a:rPr>
              <a:t>Ei</a:t>
            </a:r>
            <a:r>
              <a:rPr lang="en-GB" sz="2400" b="1" dirty="0">
                <a:solidFill>
                  <a:prstClr val="black"/>
                </a:solidFill>
              </a:rPr>
              <a:t> </a:t>
            </a:r>
            <a:r>
              <a:rPr lang="en-GB" sz="2400" dirty="0" err="1">
                <a:solidFill>
                  <a:prstClr val="black"/>
                </a:solidFill>
              </a:rPr>
              <a:t>gàr</a:t>
            </a:r>
            <a:r>
              <a:rPr lang="en-GB" sz="2400" dirty="0">
                <a:solidFill>
                  <a:prstClr val="black"/>
                </a:solidFill>
              </a:rPr>
              <a:t> </a:t>
            </a:r>
            <a:r>
              <a:rPr lang="en-GB" sz="2400" u="sng" dirty="0" err="1">
                <a:solidFill>
                  <a:prstClr val="black"/>
                </a:solidFill>
              </a:rPr>
              <a:t>metà</a:t>
            </a:r>
            <a:r>
              <a:rPr lang="en-GB" sz="2400" u="sng" dirty="0">
                <a:solidFill>
                  <a:prstClr val="black"/>
                </a:solidFill>
              </a:rPr>
              <a:t> </a:t>
            </a:r>
            <a:r>
              <a:rPr lang="en-GB" sz="2400" u="sng" dirty="0" err="1">
                <a:solidFill>
                  <a:prstClr val="black"/>
                </a:solidFill>
              </a:rPr>
              <a:t>tēn</a:t>
            </a:r>
            <a:r>
              <a:rPr lang="en-GB" sz="2400" u="sng" dirty="0">
                <a:solidFill>
                  <a:prstClr val="black"/>
                </a:solidFill>
              </a:rPr>
              <a:t>         </a:t>
            </a:r>
            <a:r>
              <a:rPr lang="en-GB" sz="2400" u="sng" dirty="0" err="1">
                <a:solidFill>
                  <a:prstClr val="black"/>
                </a:solidFill>
              </a:rPr>
              <a:t>mákhēn</a:t>
            </a:r>
            <a:r>
              <a:rPr lang="en-GB" sz="2400" u="sng" dirty="0">
                <a:solidFill>
                  <a:prstClr val="black"/>
                </a:solidFill>
              </a:rPr>
              <a:t>     </a:t>
            </a:r>
            <a:r>
              <a:rPr lang="en-GB" sz="2400" u="sng" dirty="0" err="1">
                <a:solidFill>
                  <a:prstClr val="black"/>
                </a:solidFill>
              </a:rPr>
              <a:t>hēn</a:t>
            </a:r>
            <a:r>
              <a:rPr lang="en-GB" sz="2400" u="sng" dirty="0">
                <a:solidFill>
                  <a:prstClr val="black"/>
                </a:solidFill>
              </a:rPr>
              <a:t>                      </a:t>
            </a:r>
            <a:r>
              <a:rPr lang="en-GB" sz="2400" u="sng" dirty="0" err="1">
                <a:solidFill>
                  <a:prstClr val="black"/>
                </a:solidFill>
              </a:rPr>
              <a:t>eníkēsan</a:t>
            </a:r>
            <a:r>
              <a:rPr lang="en-GB" sz="2400" u="sng" dirty="0">
                <a:solidFill>
                  <a:prstClr val="black"/>
                </a:solidFill>
              </a:rPr>
              <a:t> </a:t>
            </a:r>
            <a:r>
              <a:rPr lang="en-GB" sz="2400" dirty="0">
                <a:solidFill>
                  <a:prstClr val="black"/>
                </a:solidFill>
              </a:rPr>
              <a:t>(…)       </a:t>
            </a:r>
            <a:r>
              <a:rPr lang="en-GB" sz="2400" dirty="0" err="1">
                <a:solidFill>
                  <a:prstClr val="black"/>
                </a:solidFill>
              </a:rPr>
              <a:t>hēsukhían</a:t>
            </a:r>
            <a:r>
              <a:rPr lang="en-GB" sz="2400" dirty="0">
                <a:solidFill>
                  <a:prstClr val="black"/>
                </a:solidFill>
              </a:rPr>
              <a:t>  </a:t>
            </a:r>
            <a:r>
              <a:rPr lang="en-GB" sz="2400" b="1" dirty="0" err="1">
                <a:solidFill>
                  <a:prstClr val="black"/>
                </a:solidFill>
              </a:rPr>
              <a:t>eîkhon</a:t>
            </a:r>
            <a:endParaRPr lang="en-GB" sz="2400" b="1" dirty="0">
              <a:solidFill>
                <a:prstClr val="black"/>
              </a:solidFill>
            </a:endParaRPr>
          </a:p>
          <a:p>
            <a:pPr marL="86400" lvl="0" indent="0">
              <a:buNone/>
            </a:pPr>
            <a:r>
              <a:rPr lang="en-GB" sz="2400" b="1" dirty="0">
                <a:solidFill>
                  <a:prstClr val="black"/>
                </a:solidFill>
              </a:rPr>
              <a:t>If</a:t>
            </a:r>
            <a:r>
              <a:rPr lang="en-GB" sz="2400" dirty="0">
                <a:solidFill>
                  <a:prstClr val="black"/>
                </a:solidFill>
              </a:rPr>
              <a:t>  PTC     after </a:t>
            </a:r>
            <a:r>
              <a:rPr lang="en-GB" sz="2400" dirty="0" err="1">
                <a:solidFill>
                  <a:prstClr val="black"/>
                </a:solidFill>
              </a:rPr>
              <a:t>the.ACC</a:t>
            </a:r>
            <a:r>
              <a:rPr lang="en-GB" sz="2400" dirty="0">
                <a:solidFill>
                  <a:prstClr val="black"/>
                </a:solidFill>
              </a:rPr>
              <a:t> </a:t>
            </a:r>
            <a:r>
              <a:rPr lang="en-GB" sz="2400" dirty="0" err="1">
                <a:solidFill>
                  <a:prstClr val="black"/>
                </a:solidFill>
              </a:rPr>
              <a:t>battle.ACC</a:t>
            </a:r>
            <a:r>
              <a:rPr lang="en-GB" sz="2400" dirty="0">
                <a:solidFill>
                  <a:prstClr val="black"/>
                </a:solidFill>
              </a:rPr>
              <a:t> </a:t>
            </a:r>
            <a:r>
              <a:rPr lang="en-GB" sz="2400" dirty="0" err="1">
                <a:solidFill>
                  <a:prstClr val="black"/>
                </a:solidFill>
              </a:rPr>
              <a:t>which.REL.ACC</a:t>
            </a:r>
            <a:r>
              <a:rPr lang="en-GB" sz="2400" dirty="0">
                <a:solidFill>
                  <a:prstClr val="black"/>
                </a:solidFill>
              </a:rPr>
              <a:t> win.IND.PFV.3pl    </a:t>
            </a:r>
            <a:r>
              <a:rPr lang="en-GB" sz="2400" dirty="0" err="1">
                <a:solidFill>
                  <a:prstClr val="black"/>
                </a:solidFill>
              </a:rPr>
              <a:t>quiet.ACC</a:t>
            </a:r>
            <a:r>
              <a:rPr lang="en-GB" sz="2400" dirty="0">
                <a:solidFill>
                  <a:prstClr val="black"/>
                </a:solidFill>
              </a:rPr>
              <a:t>  </a:t>
            </a:r>
            <a:r>
              <a:rPr lang="en-GB" sz="2400" b="1" dirty="0">
                <a:solidFill>
                  <a:prstClr val="black"/>
                </a:solidFill>
              </a:rPr>
              <a:t>keep.IND.IMPF.3pl</a:t>
            </a:r>
          </a:p>
          <a:p>
            <a:pPr marL="86400" lvl="0" indent="0">
              <a:buNone/>
            </a:pPr>
            <a:r>
              <a:rPr lang="en-US" sz="2400" dirty="0">
                <a:solidFill>
                  <a:prstClr val="black"/>
                </a:solidFill>
              </a:rPr>
              <a:t>For example, </a:t>
            </a:r>
            <a:r>
              <a:rPr lang="en-US" sz="2400" b="1" dirty="0">
                <a:solidFill>
                  <a:prstClr val="black"/>
                </a:solidFill>
              </a:rPr>
              <a:t>if</a:t>
            </a:r>
            <a:r>
              <a:rPr lang="en-US" sz="2400" dirty="0">
                <a:solidFill>
                  <a:prstClr val="black"/>
                </a:solidFill>
              </a:rPr>
              <a:t> they, </a:t>
            </a:r>
            <a:r>
              <a:rPr lang="en-US" sz="2400" u="sng" dirty="0">
                <a:solidFill>
                  <a:prstClr val="black"/>
                </a:solidFill>
              </a:rPr>
              <a:t>after the battle which they won over the Lacedaemonians</a:t>
            </a:r>
            <a:r>
              <a:rPr lang="en-US" sz="2400" dirty="0">
                <a:solidFill>
                  <a:prstClr val="black"/>
                </a:solidFill>
              </a:rPr>
              <a:t>, </a:t>
            </a:r>
            <a:r>
              <a:rPr lang="en-US" sz="2400" b="1" dirty="0">
                <a:solidFill>
                  <a:prstClr val="black"/>
                </a:solidFill>
              </a:rPr>
              <a:t>had kept quiet</a:t>
            </a:r>
            <a:r>
              <a:rPr lang="en-US" sz="2400" dirty="0">
                <a:solidFill>
                  <a:prstClr val="black"/>
                </a:solidFill>
              </a:rPr>
              <a:t>,</a:t>
            </a:r>
            <a:r>
              <a:rPr lang="en-GB" sz="2400" dirty="0">
                <a:solidFill>
                  <a:prstClr val="black"/>
                </a:solidFill>
              </a:rPr>
              <a:t> (</a:t>
            </a:r>
            <a:r>
              <a:rPr lang="en-GB" sz="2400" dirty="0" err="1">
                <a:solidFill>
                  <a:prstClr val="black"/>
                </a:solidFill>
              </a:rPr>
              <a:t>Isoc</a:t>
            </a:r>
            <a:r>
              <a:rPr lang="en-GB" sz="2400" dirty="0">
                <a:solidFill>
                  <a:prstClr val="black"/>
                </a:solidFill>
              </a:rPr>
              <a:t>. 8.58.1-2)</a:t>
            </a:r>
          </a:p>
          <a:p>
            <a:pPr marL="1306800" lvl="2" indent="0">
              <a:buNone/>
            </a:pPr>
            <a:endParaRPr lang="en-GB" dirty="0"/>
          </a:p>
          <a:p>
            <a:pPr lvl="1"/>
            <a:endParaRPr lang="en-GB" dirty="0"/>
          </a:p>
        </p:txBody>
      </p:sp>
      <p:sp>
        <p:nvSpPr>
          <p:cNvPr id="8" name="Slide Number Placeholder 7"/>
          <p:cNvSpPr>
            <a:spLocks noGrp="1"/>
          </p:cNvSpPr>
          <p:nvPr>
            <p:ph type="sldNum" sz="quarter" idx="12"/>
          </p:nvPr>
        </p:nvSpPr>
        <p:spPr/>
        <p:txBody>
          <a:bodyPr/>
          <a:lstStyle/>
          <a:p>
            <a:fld id="{7AE184E0-0BD4-4705-A12B-9B71DDE63301}" type="slidenum">
              <a:rPr lang="en-GB" smtClean="0"/>
              <a:t>23</a:t>
            </a:fld>
            <a:endParaRPr lang="en-GB"/>
          </a:p>
        </p:txBody>
      </p:sp>
    </p:spTree>
    <p:extLst>
      <p:ext uri="{BB962C8B-B14F-4D97-AF65-F5344CB8AC3E}">
        <p14:creationId xmlns:p14="http://schemas.microsoft.com/office/powerpoint/2010/main" val="5527130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3.4 the role of actionality</a:t>
            </a:r>
          </a:p>
        </p:txBody>
      </p:sp>
      <p:sp>
        <p:nvSpPr>
          <p:cNvPr id="3" name="Content Placeholder 2"/>
          <p:cNvSpPr>
            <a:spLocks noGrp="1"/>
          </p:cNvSpPr>
          <p:nvPr>
            <p:ph idx="1"/>
          </p:nvPr>
        </p:nvSpPr>
        <p:spPr/>
        <p:txBody>
          <a:bodyPr>
            <a:normAutofit fontScale="55000" lnSpcReduction="20000"/>
          </a:bodyPr>
          <a:lstStyle/>
          <a:p>
            <a:pPr marL="86400" indent="0">
              <a:buNone/>
            </a:pPr>
            <a:r>
              <a:rPr lang="en-GB" sz="3600" dirty="0"/>
              <a:t>(10)</a:t>
            </a:r>
            <a:r>
              <a:rPr lang="en-GB" sz="3600" i="1" dirty="0"/>
              <a:t> Past-referring </a:t>
            </a:r>
            <a:r>
              <a:rPr lang="nl-NL" sz="3600" i="1" dirty="0" err="1"/>
              <a:t>perfective</a:t>
            </a:r>
            <a:r>
              <a:rPr lang="nl-NL" sz="3600" i="1" dirty="0"/>
              <a:t> </a:t>
            </a:r>
            <a:r>
              <a:rPr lang="nl-NL" sz="3600" i="1" dirty="0" err="1"/>
              <a:t>indicative</a:t>
            </a:r>
            <a:endParaRPr lang="nl-BE" sz="3600" dirty="0"/>
          </a:p>
          <a:p>
            <a:pPr marL="86400" indent="0">
              <a:buNone/>
            </a:pPr>
            <a:r>
              <a:rPr lang="en-GB" sz="3600" b="1" dirty="0" err="1"/>
              <a:t>ei</a:t>
            </a:r>
            <a:r>
              <a:rPr lang="en-GB" sz="3600" b="1" dirty="0"/>
              <a:t>  </a:t>
            </a:r>
            <a:r>
              <a:rPr lang="en-GB" sz="3600" dirty="0" err="1"/>
              <a:t>mónos</a:t>
            </a:r>
            <a:r>
              <a:rPr lang="en-GB" sz="3600" dirty="0"/>
              <a:t>         </a:t>
            </a:r>
            <a:r>
              <a:rPr lang="en-GB" sz="3600" b="1" dirty="0"/>
              <a:t>es</a:t>
            </a:r>
            <a:r>
              <a:rPr lang="nl-BE" sz="3600" b="1" dirty="0" err="1"/>
              <a:t>ōthē</a:t>
            </a:r>
            <a:r>
              <a:rPr lang="nl-BE" sz="3600" dirty="0"/>
              <a:t>,                               </a:t>
            </a:r>
            <a:r>
              <a:rPr lang="nl-BE" sz="3600" dirty="0" err="1"/>
              <a:t>mâllon</a:t>
            </a:r>
            <a:r>
              <a:rPr lang="nl-BE" sz="3600" dirty="0"/>
              <a:t> </a:t>
            </a:r>
            <a:r>
              <a:rPr lang="nl-BE" sz="3600" dirty="0" err="1"/>
              <a:t>àn</a:t>
            </a:r>
            <a:r>
              <a:rPr lang="nl-BE" sz="3600" dirty="0"/>
              <a:t>  </a:t>
            </a:r>
            <a:r>
              <a:rPr lang="nl-BE" sz="3600" dirty="0" err="1"/>
              <a:t>dzēlōtòs</a:t>
            </a:r>
            <a:r>
              <a:rPr lang="nl-BE" sz="3600" dirty="0"/>
              <a:t>          </a:t>
            </a:r>
            <a:r>
              <a:rPr lang="nl-BE" sz="3600" dirty="0" err="1"/>
              <a:t>ēn</a:t>
            </a:r>
            <a:r>
              <a:rPr lang="nl-BE" sz="3600" dirty="0"/>
              <a:t> </a:t>
            </a:r>
            <a:r>
              <a:rPr lang="en-GB" sz="3600" dirty="0"/>
              <a:t>(E. </a:t>
            </a:r>
            <a:r>
              <a:rPr lang="en-GB" sz="3600" i="1" dirty="0"/>
              <a:t>Or</a:t>
            </a:r>
            <a:r>
              <a:rPr lang="en-GB" sz="3600" dirty="0"/>
              <a:t>. 246)</a:t>
            </a:r>
            <a:endParaRPr lang="nl-BE" sz="3600" dirty="0"/>
          </a:p>
          <a:p>
            <a:pPr marL="86400" indent="0">
              <a:buNone/>
            </a:pPr>
            <a:r>
              <a:rPr lang="nl-NL" sz="3600" b="1" dirty="0" err="1"/>
              <a:t>if</a:t>
            </a:r>
            <a:r>
              <a:rPr lang="nl-NL" sz="3600" b="1" dirty="0"/>
              <a:t>   </a:t>
            </a:r>
            <a:r>
              <a:rPr lang="nl-NL" sz="3600" dirty="0" err="1"/>
              <a:t>alone.NOM</a:t>
            </a:r>
            <a:r>
              <a:rPr lang="nl-NL" sz="3600" dirty="0"/>
              <a:t> </a:t>
            </a:r>
            <a:r>
              <a:rPr lang="nl-NL" sz="3600" b="1" dirty="0"/>
              <a:t>return.safely.IND.PFV.3sg </a:t>
            </a:r>
            <a:r>
              <a:rPr lang="nl-NL" sz="3600" dirty="0" err="1"/>
              <a:t>rather</a:t>
            </a:r>
            <a:r>
              <a:rPr lang="nl-NL" sz="3600" dirty="0"/>
              <a:t>  MP </a:t>
            </a:r>
            <a:r>
              <a:rPr lang="nl-NL" sz="3600" dirty="0" err="1"/>
              <a:t>enviable.NOM</a:t>
            </a:r>
            <a:r>
              <a:rPr lang="nl-NL" sz="3600" dirty="0"/>
              <a:t> be.IND.IMPF.3sg</a:t>
            </a:r>
            <a:endParaRPr lang="nl-BE" sz="5400" b="1" dirty="0"/>
          </a:p>
          <a:p>
            <a:pPr marL="86400" indent="0">
              <a:buNone/>
            </a:pPr>
            <a:r>
              <a:rPr lang="en-GB" sz="3600" b="1" dirty="0"/>
              <a:t>Had he returned safely </a:t>
            </a:r>
            <a:r>
              <a:rPr lang="en-GB" sz="3600" dirty="0"/>
              <a:t>alone, his fate would have been more enviable</a:t>
            </a:r>
          </a:p>
          <a:p>
            <a:pPr marL="86400" indent="0">
              <a:buNone/>
            </a:pPr>
            <a:endParaRPr lang="en-GB" sz="3600" dirty="0"/>
          </a:p>
          <a:p>
            <a:pPr marL="86400" indent="0">
              <a:buNone/>
            </a:pPr>
            <a:r>
              <a:rPr lang="en-GB" sz="3600" dirty="0"/>
              <a:t>→‘</a:t>
            </a:r>
            <a:r>
              <a:rPr lang="en-GB" sz="3600" dirty="0">
                <a:solidFill>
                  <a:schemeClr val="tx2"/>
                </a:solidFill>
              </a:rPr>
              <a:t>prototypical’ telic actionality</a:t>
            </a:r>
          </a:p>
          <a:p>
            <a:pPr marL="86400" indent="0">
              <a:buNone/>
            </a:pPr>
            <a:endParaRPr lang="en-GB" sz="3600" dirty="0"/>
          </a:p>
          <a:p>
            <a:pPr marL="86400" indent="0">
              <a:buNone/>
            </a:pPr>
            <a:r>
              <a:rPr lang="en-GB" sz="3600" dirty="0"/>
              <a:t>(11) </a:t>
            </a:r>
            <a:r>
              <a:rPr lang="en-GB" sz="3600" i="1" dirty="0"/>
              <a:t>Present-referring </a:t>
            </a:r>
            <a:r>
              <a:rPr lang="nl-NL" sz="3600" i="1" dirty="0" err="1"/>
              <a:t>imperfective</a:t>
            </a:r>
            <a:r>
              <a:rPr lang="nl-NL" sz="3600" i="1" dirty="0"/>
              <a:t> </a:t>
            </a:r>
            <a:r>
              <a:rPr lang="nl-NL" sz="3600" i="1" dirty="0" err="1"/>
              <a:t>indicative</a:t>
            </a:r>
            <a:endParaRPr lang="nl-BE" sz="3600" dirty="0"/>
          </a:p>
          <a:p>
            <a:pPr marL="86400" indent="0">
              <a:buNone/>
            </a:pPr>
            <a:r>
              <a:rPr lang="en-GB" sz="3600" b="1" dirty="0" err="1"/>
              <a:t>ei</a:t>
            </a:r>
            <a:r>
              <a:rPr lang="en-GB" sz="3600" b="1" dirty="0"/>
              <a:t> </a:t>
            </a:r>
            <a:r>
              <a:rPr lang="en-GB" sz="3600" dirty="0" err="1"/>
              <a:t>dè</a:t>
            </a:r>
            <a:r>
              <a:rPr lang="en-GB" sz="3600" dirty="0"/>
              <a:t>  g</a:t>
            </a:r>
            <a:r>
              <a:rPr lang="nl-BE" sz="3600" dirty="0" err="1"/>
              <a:t>ēs</a:t>
            </a:r>
            <a:r>
              <a:rPr lang="nl-BE" sz="3600" dirty="0"/>
              <a:t>            </a:t>
            </a:r>
            <a:r>
              <a:rPr lang="nl-BE" sz="3600" dirty="0" err="1"/>
              <a:t>ep</a:t>
            </a:r>
            <a:r>
              <a:rPr lang="nl-BE" sz="3600" dirty="0"/>
              <a:t>’  </a:t>
            </a:r>
            <a:r>
              <a:rPr lang="nl-BE" sz="3600" dirty="0" err="1"/>
              <a:t>eskhátois</a:t>
            </a:r>
            <a:r>
              <a:rPr lang="nl-BE" sz="3600" dirty="0"/>
              <a:t>  </a:t>
            </a:r>
            <a:r>
              <a:rPr lang="nl-BE" sz="3600" dirty="0" err="1"/>
              <a:t>hóroisin</a:t>
            </a:r>
            <a:r>
              <a:rPr lang="nl-BE" sz="3600" dirty="0"/>
              <a:t>       </a:t>
            </a:r>
            <a:r>
              <a:rPr lang="nl-BE" sz="3600" b="1" dirty="0" err="1"/>
              <a:t>ōikeis</a:t>
            </a:r>
            <a:endParaRPr lang="nl-BE" sz="3600" b="1" dirty="0"/>
          </a:p>
          <a:p>
            <a:pPr marL="86400" indent="0">
              <a:buNone/>
            </a:pPr>
            <a:r>
              <a:rPr lang="en-GB" sz="3600" b="1" dirty="0"/>
              <a:t>If </a:t>
            </a:r>
            <a:r>
              <a:rPr lang="en-GB" sz="3600" dirty="0"/>
              <a:t>MP </a:t>
            </a:r>
            <a:r>
              <a:rPr lang="en-GB" sz="3600" dirty="0" err="1"/>
              <a:t>world.GEN</a:t>
            </a:r>
            <a:r>
              <a:rPr lang="en-GB" sz="3600" dirty="0"/>
              <a:t> on  outer.DAT  edges.DAT  </a:t>
            </a:r>
            <a:r>
              <a:rPr lang="en-GB" sz="3600" b="1" dirty="0"/>
              <a:t>live.IND.IPFV.2sg</a:t>
            </a:r>
          </a:p>
          <a:p>
            <a:pPr marL="86400" indent="0">
              <a:buNone/>
            </a:pPr>
            <a:r>
              <a:rPr lang="en-GB" sz="3600" dirty="0" err="1"/>
              <a:t>ouk</a:t>
            </a:r>
            <a:r>
              <a:rPr lang="en-GB" sz="3600" dirty="0"/>
              <a:t> </a:t>
            </a:r>
            <a:r>
              <a:rPr lang="en-GB" sz="3600" dirty="0" err="1"/>
              <a:t>àn</a:t>
            </a:r>
            <a:r>
              <a:rPr lang="en-GB" sz="3600" dirty="0"/>
              <a:t> </a:t>
            </a:r>
            <a:r>
              <a:rPr lang="nl-BE" sz="3600" dirty="0" err="1"/>
              <a:t>ēn</a:t>
            </a:r>
            <a:r>
              <a:rPr lang="nl-BE" sz="3600" dirty="0"/>
              <a:t> lógos </a:t>
            </a:r>
            <a:r>
              <a:rPr lang="nl-BE" sz="3600" dirty="0" err="1"/>
              <a:t>séthen</a:t>
            </a:r>
            <a:r>
              <a:rPr lang="nl-BE" sz="3600" dirty="0"/>
              <a:t> </a:t>
            </a:r>
            <a:r>
              <a:rPr lang="en-GB" sz="3600" dirty="0"/>
              <a:t>(E. </a:t>
            </a:r>
            <a:r>
              <a:rPr lang="en-GB" sz="3600" i="1" dirty="0"/>
              <a:t>Med</a:t>
            </a:r>
            <a:r>
              <a:rPr lang="en-GB" sz="3600" dirty="0"/>
              <a:t>. 539-540)</a:t>
            </a:r>
            <a:endParaRPr lang="nl-BE" sz="3600" dirty="0"/>
          </a:p>
          <a:p>
            <a:pPr marL="86400" indent="0">
              <a:buNone/>
            </a:pPr>
            <a:r>
              <a:rPr lang="en-GB" sz="3600" dirty="0"/>
              <a:t>But </a:t>
            </a:r>
            <a:r>
              <a:rPr lang="en-GB" sz="3600" b="1" dirty="0"/>
              <a:t>if you lived </a:t>
            </a:r>
            <a:r>
              <a:rPr lang="en-GB" sz="3600" dirty="0"/>
              <a:t>at the world’s edge, there would be no talk of you.</a:t>
            </a:r>
          </a:p>
          <a:p>
            <a:pPr marL="86400" indent="0">
              <a:buNone/>
            </a:pPr>
            <a:endParaRPr lang="en-GB" sz="3600" dirty="0"/>
          </a:p>
          <a:p>
            <a:pPr marL="86400" indent="0">
              <a:buNone/>
            </a:pPr>
            <a:r>
              <a:rPr lang="en-GB" sz="3600" dirty="0"/>
              <a:t>(12) </a:t>
            </a:r>
            <a:r>
              <a:rPr lang="en-GB" sz="3600" i="1" dirty="0"/>
              <a:t>Future-referring imperfective indicative</a:t>
            </a:r>
            <a:endParaRPr lang="en-GB" sz="3600" dirty="0"/>
          </a:p>
          <a:p>
            <a:pPr marL="86400" indent="0">
              <a:buNone/>
            </a:pPr>
            <a:r>
              <a:rPr lang="en-US" sz="3600" dirty="0"/>
              <a:t>[For you were their only son, and there was no hope, with you dead, that they would have other children. [Had they agreed to die,]]</a:t>
            </a:r>
            <a:r>
              <a:rPr lang="en-US" sz="3600" b="1" dirty="0"/>
              <a:t> </a:t>
            </a:r>
          </a:p>
          <a:p>
            <a:pPr marL="86400" indent="0">
              <a:buNone/>
            </a:pPr>
            <a:r>
              <a:rPr lang="nl-NL" sz="3600" dirty="0"/>
              <a:t>ka=</a:t>
            </a:r>
            <a:r>
              <a:rPr lang="nl-NL" sz="3600" dirty="0" err="1"/>
              <a:t>gō</a:t>
            </a:r>
            <a:r>
              <a:rPr lang="nl-NL" sz="3600" dirty="0"/>
              <a:t> t’      </a:t>
            </a:r>
            <a:r>
              <a:rPr lang="nl-NL" sz="3600" b="1" dirty="0" err="1"/>
              <a:t>àn</a:t>
            </a:r>
            <a:r>
              <a:rPr lang="nl-NL" sz="3600" b="1" dirty="0"/>
              <a:t>  </a:t>
            </a:r>
            <a:r>
              <a:rPr lang="nl-NL" sz="3600" b="1" dirty="0" err="1"/>
              <a:t>édzōn</a:t>
            </a:r>
            <a:r>
              <a:rPr lang="nl-NL" sz="3600" b="1" dirty="0"/>
              <a:t>                 </a:t>
            </a:r>
            <a:r>
              <a:rPr lang="nl-NL" sz="3600" dirty="0" err="1"/>
              <a:t>kaì</a:t>
            </a:r>
            <a:r>
              <a:rPr lang="nl-NL" sz="3600" dirty="0"/>
              <a:t>  </a:t>
            </a:r>
            <a:r>
              <a:rPr lang="nl-NL" sz="3600" dirty="0" err="1"/>
              <a:t>sù</a:t>
            </a:r>
            <a:r>
              <a:rPr lang="nl-NL" sz="3600" dirty="0"/>
              <a:t>  </a:t>
            </a:r>
            <a:r>
              <a:rPr lang="nl-NL" sz="3600" dirty="0" err="1"/>
              <a:t>tòn</a:t>
            </a:r>
            <a:r>
              <a:rPr lang="nl-NL" sz="3600" dirty="0"/>
              <a:t>     </a:t>
            </a:r>
            <a:r>
              <a:rPr lang="nl-NL" sz="3600" b="1" dirty="0"/>
              <a:t>     </a:t>
            </a:r>
            <a:r>
              <a:rPr lang="nl-NL" sz="3600" b="1" dirty="0" err="1"/>
              <a:t>loipòn</a:t>
            </a:r>
            <a:r>
              <a:rPr lang="nl-NL" sz="3600" b="1" dirty="0"/>
              <a:t>               </a:t>
            </a:r>
            <a:r>
              <a:rPr lang="nl-NL" sz="3600" b="1" dirty="0" err="1"/>
              <a:t>khrónon</a:t>
            </a:r>
            <a:endParaRPr lang="en-US" sz="3600" dirty="0"/>
          </a:p>
          <a:p>
            <a:pPr marL="86400" indent="0">
              <a:buNone/>
            </a:pPr>
            <a:r>
              <a:rPr lang="nl-NL" sz="3600" dirty="0"/>
              <a:t>and=I PTC </a:t>
            </a:r>
            <a:r>
              <a:rPr lang="nl-NL" sz="3600" b="1" dirty="0"/>
              <a:t>MP </a:t>
            </a:r>
            <a:r>
              <a:rPr lang="nl-NL" sz="3600" b="1" dirty="0" err="1"/>
              <a:t>live.PTCP.NOM</a:t>
            </a:r>
            <a:r>
              <a:rPr lang="nl-NL" sz="3600" b="1" dirty="0"/>
              <a:t> </a:t>
            </a:r>
            <a:r>
              <a:rPr lang="nl-NL" sz="3600" dirty="0"/>
              <a:t>and </a:t>
            </a:r>
            <a:r>
              <a:rPr lang="nl-NL" sz="3600" dirty="0" err="1"/>
              <a:t>you</a:t>
            </a:r>
            <a:r>
              <a:rPr lang="nl-NL" sz="3600" dirty="0"/>
              <a:t> </a:t>
            </a:r>
            <a:r>
              <a:rPr lang="nl-NL" sz="3600" dirty="0" err="1"/>
              <a:t>the.ACC</a:t>
            </a:r>
            <a:r>
              <a:rPr lang="nl-NL" sz="3600" dirty="0"/>
              <a:t> </a:t>
            </a:r>
            <a:r>
              <a:rPr lang="nl-NL" sz="3600" b="1" dirty="0" err="1"/>
              <a:t>remaining.ACC</a:t>
            </a:r>
            <a:r>
              <a:rPr lang="nl-NL" sz="3600" b="1" dirty="0"/>
              <a:t> </a:t>
            </a:r>
            <a:r>
              <a:rPr lang="nl-NL" sz="3600" b="1" dirty="0" err="1"/>
              <a:t>time.ACC</a:t>
            </a:r>
            <a:endParaRPr lang="nl-BE" sz="3600" b="1" dirty="0"/>
          </a:p>
          <a:p>
            <a:pPr marL="86400" indent="0">
              <a:buNone/>
            </a:pPr>
            <a:r>
              <a:rPr lang="en-US" sz="3600" b="1" dirty="0"/>
              <a:t>you and I would live the remainder of our lives together</a:t>
            </a:r>
            <a:r>
              <a:rPr lang="en-US" sz="3600" dirty="0"/>
              <a:t>(E. </a:t>
            </a:r>
            <a:r>
              <a:rPr lang="en-US" sz="3600" i="1" dirty="0"/>
              <a:t>Alc. </a:t>
            </a:r>
            <a:r>
              <a:rPr lang="en-US" sz="3600" dirty="0"/>
              <a:t>295)</a:t>
            </a:r>
            <a:endParaRPr lang="nl-NL" sz="3600" dirty="0"/>
          </a:p>
          <a:p>
            <a:pPr marL="86400" indent="0">
              <a:buNone/>
            </a:pPr>
            <a:endParaRPr lang="en-GB" sz="3600" dirty="0"/>
          </a:p>
          <a:p>
            <a:pPr marL="86400" indent="0">
              <a:buNone/>
            </a:pPr>
            <a:endParaRPr lang="en-GB" sz="3600" dirty="0"/>
          </a:p>
          <a:p>
            <a:pPr marL="86400" indent="0">
              <a:buNone/>
            </a:pPr>
            <a:r>
              <a:rPr lang="en-GB" sz="3600" dirty="0"/>
              <a:t>→‘</a:t>
            </a:r>
            <a:r>
              <a:rPr lang="en-GB" sz="3600" dirty="0">
                <a:solidFill>
                  <a:schemeClr val="tx2"/>
                </a:solidFill>
              </a:rPr>
              <a:t>prototypical’ atelic actionality</a:t>
            </a:r>
            <a:endParaRPr lang="nl-BE" sz="3600" dirty="0">
              <a:solidFill>
                <a:schemeClr val="tx2"/>
              </a:solidFill>
            </a:endParaRPr>
          </a:p>
          <a:p>
            <a:endParaRPr lang="nl-BE" sz="3600" dirty="0"/>
          </a:p>
          <a:p>
            <a:endParaRPr lang="en-GB" dirty="0"/>
          </a:p>
        </p:txBody>
      </p:sp>
      <p:sp>
        <p:nvSpPr>
          <p:cNvPr id="8" name="Slide Number Placeholder 7"/>
          <p:cNvSpPr>
            <a:spLocks noGrp="1"/>
          </p:cNvSpPr>
          <p:nvPr>
            <p:ph type="sldNum" sz="quarter" idx="12"/>
          </p:nvPr>
        </p:nvSpPr>
        <p:spPr/>
        <p:txBody>
          <a:bodyPr/>
          <a:lstStyle/>
          <a:p>
            <a:fld id="{7AE184E0-0BD4-4705-A12B-9B71DDE63301}" type="slidenum">
              <a:rPr lang="en-GB" smtClean="0"/>
              <a:t>24</a:t>
            </a:fld>
            <a:endParaRPr lang="en-GB"/>
          </a:p>
        </p:txBody>
      </p:sp>
    </p:spTree>
    <p:extLst>
      <p:ext uri="{BB962C8B-B14F-4D97-AF65-F5344CB8AC3E}">
        <p14:creationId xmlns:p14="http://schemas.microsoft.com/office/powerpoint/2010/main" val="22430644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3.4	the role of actionality</a:t>
            </a:r>
          </a:p>
        </p:txBody>
      </p:sp>
      <p:sp>
        <p:nvSpPr>
          <p:cNvPr id="3" name="Content Placeholder 2"/>
          <p:cNvSpPr>
            <a:spLocks noGrp="1"/>
          </p:cNvSpPr>
          <p:nvPr>
            <p:ph idx="1"/>
          </p:nvPr>
        </p:nvSpPr>
        <p:spPr/>
        <p:txBody>
          <a:bodyPr>
            <a:normAutofit/>
          </a:bodyPr>
          <a:lstStyle/>
          <a:p>
            <a:r>
              <a:rPr lang="en-GB" sz="4400" dirty="0"/>
              <a:t>Integrating actionality in the life cycles of counterfactuals</a:t>
            </a:r>
          </a:p>
          <a:p>
            <a:pPr lvl="1"/>
            <a:r>
              <a:rPr lang="en-GB" sz="4400" dirty="0"/>
              <a:t>Table 4 (la Roi 2022, 251) CF conditionals in </a:t>
            </a:r>
            <a:r>
              <a:rPr lang="en-GB" sz="4400" dirty="0" err="1"/>
              <a:t>Clas</a:t>
            </a:r>
            <a:r>
              <a:rPr lang="en-GB" sz="4400" dirty="0"/>
              <a:t>. Gr.</a:t>
            </a:r>
          </a:p>
          <a:p>
            <a:pPr lvl="1"/>
            <a:endParaRPr lang="en-GB" sz="4400" dirty="0"/>
          </a:p>
          <a:p>
            <a:endParaRPr lang="en-GB" sz="4400" dirty="0"/>
          </a:p>
          <a:p>
            <a:pPr marL="86400" indent="0">
              <a:buNone/>
            </a:pPr>
            <a:endParaRPr lang="en-GB" sz="4400" dirty="0"/>
          </a:p>
          <a:p>
            <a:pPr marL="86400" indent="0">
              <a:buNone/>
            </a:pPr>
            <a:endParaRPr lang="en-GB" sz="4400" dirty="0"/>
          </a:p>
          <a:p>
            <a:pPr marL="86400" indent="0">
              <a:buNone/>
            </a:pPr>
            <a:r>
              <a:rPr lang="en-GB" sz="4400" dirty="0"/>
              <a:t>→ correlations of temporal reference extensions with impf</a:t>
            </a:r>
          </a:p>
          <a:p>
            <a:pPr marL="86400" indent="0">
              <a:buNone/>
            </a:pPr>
            <a:r>
              <a:rPr lang="en-GB" sz="4400" dirty="0"/>
              <a:t>→ aspectual construal in past and present </a:t>
            </a:r>
            <a:r>
              <a:rPr lang="en-GB" sz="4400" dirty="0" err="1"/>
              <a:t>counterfactuality</a:t>
            </a:r>
            <a:endParaRPr lang="en-GB" sz="4400" dirty="0"/>
          </a:p>
        </p:txBody>
      </p:sp>
      <p:sp>
        <p:nvSpPr>
          <p:cNvPr id="8" name="Slide Number Placeholder 7"/>
          <p:cNvSpPr>
            <a:spLocks noGrp="1"/>
          </p:cNvSpPr>
          <p:nvPr>
            <p:ph type="sldNum" sz="quarter" idx="12"/>
          </p:nvPr>
        </p:nvSpPr>
        <p:spPr/>
        <p:txBody>
          <a:bodyPr/>
          <a:lstStyle/>
          <a:p>
            <a:fld id="{7AE184E0-0BD4-4705-A12B-9B71DDE63301}" type="slidenum">
              <a:rPr lang="en-GB" smtClean="0"/>
              <a:t>25</a:t>
            </a:fld>
            <a:endParaRPr lang="en-GB"/>
          </a:p>
        </p:txBody>
      </p:sp>
      <p:pic>
        <p:nvPicPr>
          <p:cNvPr id="2" name="Afbeelding 1">
            <a:extLst>
              <a:ext uri="{FF2B5EF4-FFF2-40B4-BE49-F238E27FC236}">
                <a16:creationId xmlns:a16="http://schemas.microsoft.com/office/drawing/2014/main" id="{3C168E4C-CF5D-49C8-A394-308866C84FFC}"/>
              </a:ext>
            </a:extLst>
          </p:cNvPr>
          <p:cNvPicPr>
            <a:picLocks noChangeAspect="1"/>
          </p:cNvPicPr>
          <p:nvPr/>
        </p:nvPicPr>
        <p:blipFill>
          <a:blip r:embed="rId3"/>
          <a:stretch>
            <a:fillRect/>
          </a:stretch>
        </p:blipFill>
        <p:spPr>
          <a:xfrm>
            <a:off x="1917451" y="2852634"/>
            <a:ext cx="8016669" cy="3365286"/>
          </a:xfrm>
          <a:prstGeom prst="rect">
            <a:avLst/>
          </a:prstGeom>
        </p:spPr>
      </p:pic>
    </p:spTree>
    <p:extLst>
      <p:ext uri="{BB962C8B-B14F-4D97-AF65-F5344CB8AC3E}">
        <p14:creationId xmlns:p14="http://schemas.microsoft.com/office/powerpoint/2010/main" val="30283713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4.	Conclusions</a:t>
            </a:r>
          </a:p>
        </p:txBody>
      </p:sp>
      <p:sp>
        <p:nvSpPr>
          <p:cNvPr id="3" name="Content Placeholder 2"/>
          <p:cNvSpPr>
            <a:spLocks noGrp="1"/>
          </p:cNvSpPr>
          <p:nvPr>
            <p:ph idx="1"/>
          </p:nvPr>
        </p:nvSpPr>
        <p:spPr/>
        <p:txBody>
          <a:bodyPr>
            <a:normAutofit fontScale="77500" lnSpcReduction="20000"/>
          </a:bodyPr>
          <a:lstStyle/>
          <a:p>
            <a:r>
              <a:rPr lang="en-GB" sz="4000" dirty="0"/>
              <a:t>Evidence for life cycle of counterfactuals</a:t>
            </a:r>
          </a:p>
          <a:p>
            <a:pPr lvl="1"/>
            <a:r>
              <a:rPr lang="en-GB" sz="4000" dirty="0"/>
              <a:t>Past  (all aspects) &gt; non-past (present &amp; future), esp. imperfective but also others</a:t>
            </a:r>
          </a:p>
          <a:p>
            <a:pPr lvl="1"/>
            <a:r>
              <a:rPr lang="en-GB" sz="4000" dirty="0"/>
              <a:t>Diachronic factors</a:t>
            </a:r>
          </a:p>
          <a:p>
            <a:pPr lvl="2"/>
            <a:r>
              <a:rPr lang="en-GB" sz="4000" i="1" dirty="0"/>
              <a:t>Pragmatics</a:t>
            </a:r>
            <a:r>
              <a:rPr lang="en-GB" sz="4000" dirty="0"/>
              <a:t>:</a:t>
            </a:r>
          </a:p>
          <a:p>
            <a:pPr lvl="3">
              <a:buFont typeface="Arial" panose="020B0604020202020204" pitchFamily="34" charset="0"/>
              <a:buChar char="•"/>
            </a:pPr>
            <a:r>
              <a:rPr lang="en-GB" sz="4000" dirty="0"/>
              <a:t>direct inferential as ‘marked’, bridging contexts </a:t>
            </a:r>
          </a:p>
          <a:p>
            <a:pPr lvl="3">
              <a:buFont typeface="Arial" panose="020B0604020202020204" pitchFamily="34" charset="0"/>
              <a:buChar char="•"/>
            </a:pPr>
            <a:r>
              <a:rPr lang="en-GB" sz="4000" dirty="0"/>
              <a:t>context extension &gt; predictive (P→Q) &amp; indirect </a:t>
            </a:r>
            <a:r>
              <a:rPr lang="en-GB" sz="4000" dirty="0" err="1"/>
              <a:t>inferentials</a:t>
            </a:r>
            <a:r>
              <a:rPr lang="en-GB" sz="4000" dirty="0"/>
              <a:t> (P←Q)</a:t>
            </a:r>
          </a:p>
          <a:p>
            <a:pPr lvl="2"/>
            <a:r>
              <a:rPr lang="en-GB" sz="4000" i="1" dirty="0"/>
              <a:t>Aspect</a:t>
            </a:r>
            <a:r>
              <a:rPr lang="en-GB" sz="4000" dirty="0"/>
              <a:t>: </a:t>
            </a:r>
          </a:p>
          <a:p>
            <a:pPr lvl="3">
              <a:buFont typeface="Arial" panose="020B0604020202020204" pitchFamily="34" charset="0"/>
              <a:buChar char="•"/>
            </a:pPr>
            <a:r>
              <a:rPr lang="en-GB" sz="4000" dirty="0"/>
              <a:t>unbounded impf 		&gt; temporal implicature to present and future</a:t>
            </a:r>
          </a:p>
          <a:p>
            <a:pPr lvl="3">
              <a:buFont typeface="Arial" panose="020B0604020202020204" pitchFamily="34" charset="0"/>
              <a:buChar char="•"/>
            </a:pPr>
            <a:r>
              <a:rPr lang="en-GB" sz="4000" dirty="0"/>
              <a:t>Bounded perfective  &gt; temporal implicature to present (rare)</a:t>
            </a:r>
          </a:p>
          <a:p>
            <a:pPr lvl="2"/>
            <a:r>
              <a:rPr lang="en-GB" sz="4000" i="1" dirty="0"/>
              <a:t>Actionality</a:t>
            </a:r>
            <a:r>
              <a:rPr lang="en-GB" sz="4000" dirty="0"/>
              <a:t>: </a:t>
            </a:r>
          </a:p>
          <a:p>
            <a:pPr lvl="3">
              <a:buFont typeface="Arial" panose="020B0604020202020204" pitchFamily="34" charset="0"/>
              <a:buChar char="•"/>
            </a:pPr>
            <a:r>
              <a:rPr lang="en-GB" sz="4000" dirty="0"/>
              <a:t>atelic events &gt; temporal implicature</a:t>
            </a:r>
          </a:p>
          <a:p>
            <a:pPr lvl="2"/>
            <a:r>
              <a:rPr lang="en-GB" sz="4000" i="1" dirty="0"/>
              <a:t>Contextual cues,</a:t>
            </a:r>
            <a:r>
              <a:rPr lang="en-GB" sz="4000" dirty="0"/>
              <a:t> e.g. then, now</a:t>
            </a:r>
          </a:p>
          <a:p>
            <a:pPr lvl="2"/>
            <a:r>
              <a:rPr lang="en-GB" sz="4000" i="1" dirty="0"/>
              <a:t>Linguistic common ground</a:t>
            </a:r>
            <a:r>
              <a:rPr lang="en-GB" sz="4000" dirty="0"/>
              <a:t>: event’s temporal location known</a:t>
            </a:r>
          </a:p>
          <a:p>
            <a:pPr lvl="1"/>
            <a:endParaRPr lang="en-GB" dirty="0"/>
          </a:p>
        </p:txBody>
      </p:sp>
      <p:sp>
        <p:nvSpPr>
          <p:cNvPr id="8" name="Slide Number Placeholder 7"/>
          <p:cNvSpPr>
            <a:spLocks noGrp="1"/>
          </p:cNvSpPr>
          <p:nvPr>
            <p:ph type="sldNum" sz="quarter" idx="12"/>
          </p:nvPr>
        </p:nvSpPr>
        <p:spPr/>
        <p:txBody>
          <a:bodyPr/>
          <a:lstStyle/>
          <a:p>
            <a:fld id="{7AE184E0-0BD4-4705-A12B-9B71DDE63301}" type="slidenum">
              <a:rPr lang="en-GB" smtClean="0"/>
              <a:t>26</a:t>
            </a:fld>
            <a:endParaRPr lang="en-GB"/>
          </a:p>
        </p:txBody>
      </p:sp>
    </p:spTree>
    <p:extLst>
      <p:ext uri="{BB962C8B-B14F-4D97-AF65-F5344CB8AC3E}">
        <p14:creationId xmlns:p14="http://schemas.microsoft.com/office/powerpoint/2010/main" val="17706449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a:bodyPr>
          <a:lstStyle/>
          <a:p>
            <a:pPr marL="86400" indent="0">
              <a:buNone/>
            </a:pPr>
            <a:endParaRPr lang="en-GB" dirty="0"/>
          </a:p>
          <a:p>
            <a:pPr marL="86400" indent="0">
              <a:buNone/>
            </a:pPr>
            <a:endParaRPr lang="en-GB" dirty="0"/>
          </a:p>
          <a:p>
            <a:pPr marL="86400" indent="0">
              <a:buNone/>
            </a:pPr>
            <a:endParaRPr lang="en-GB" dirty="0"/>
          </a:p>
          <a:p>
            <a:pPr marL="86400" indent="0" algn="ctr">
              <a:buNone/>
            </a:pPr>
            <a:r>
              <a:rPr lang="en-GB" dirty="0"/>
              <a:t>Thank you very much for your attention!</a:t>
            </a:r>
          </a:p>
        </p:txBody>
      </p:sp>
      <p:sp>
        <p:nvSpPr>
          <p:cNvPr id="8" name="Slide Number Placeholder 7"/>
          <p:cNvSpPr>
            <a:spLocks noGrp="1"/>
          </p:cNvSpPr>
          <p:nvPr>
            <p:ph type="sldNum" sz="quarter" idx="12"/>
          </p:nvPr>
        </p:nvSpPr>
        <p:spPr/>
        <p:txBody>
          <a:bodyPr/>
          <a:lstStyle/>
          <a:p>
            <a:fld id="{7AE184E0-0BD4-4705-A12B-9B71DDE63301}" type="slidenum">
              <a:rPr lang="en-GB" smtClean="0"/>
              <a:t>27</a:t>
            </a:fld>
            <a:endParaRPr lang="en-GB"/>
          </a:p>
        </p:txBody>
      </p:sp>
    </p:spTree>
    <p:extLst>
      <p:ext uri="{BB962C8B-B14F-4D97-AF65-F5344CB8AC3E}">
        <p14:creationId xmlns:p14="http://schemas.microsoft.com/office/powerpoint/2010/main" val="32056074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Short Bibliography</a:t>
            </a:r>
          </a:p>
        </p:txBody>
      </p:sp>
      <p:sp>
        <p:nvSpPr>
          <p:cNvPr id="3" name="Content Placeholder 2"/>
          <p:cNvSpPr>
            <a:spLocks noGrp="1"/>
          </p:cNvSpPr>
          <p:nvPr>
            <p:ph idx="1"/>
          </p:nvPr>
        </p:nvSpPr>
        <p:spPr/>
        <p:txBody>
          <a:bodyPr>
            <a:normAutofit fontScale="47500" lnSpcReduction="20000"/>
          </a:bodyPr>
          <a:lstStyle/>
          <a:p>
            <a:pPr marL="86400" indent="0">
              <a:buNone/>
            </a:pPr>
            <a:r>
              <a:rPr lang="en-US" dirty="0"/>
              <a:t>Dahl, Ö. 1997. “The Relation between Past Time Reference and </a:t>
            </a:r>
            <a:r>
              <a:rPr lang="en-US" dirty="0" err="1"/>
              <a:t>Counterfactuality</a:t>
            </a:r>
            <a:r>
              <a:rPr lang="en-US" dirty="0"/>
              <a:t>: A New Look.” In </a:t>
            </a:r>
            <a:r>
              <a:rPr lang="en-US" i="1" dirty="0"/>
              <a:t>On Conditionals 	Again</a:t>
            </a:r>
            <a:r>
              <a:rPr lang="en-US" dirty="0"/>
              <a:t>, edited by E.C. Traugott, A. Ter </a:t>
            </a:r>
            <a:r>
              <a:rPr lang="en-US" dirty="0" err="1"/>
              <a:t>Meulen</a:t>
            </a:r>
            <a:r>
              <a:rPr lang="en-US" dirty="0"/>
              <a:t>, J. S. Reilly, and C. A. Ferguson, 97–114. Cambridge: Cambridge 	University Press.</a:t>
            </a:r>
          </a:p>
          <a:p>
            <a:pPr marL="86400" indent="0">
              <a:buNone/>
            </a:pPr>
            <a:r>
              <a:rPr lang="en-US" dirty="0" err="1"/>
              <a:t>Gerö</a:t>
            </a:r>
            <a:r>
              <a:rPr lang="en-US" dirty="0"/>
              <a:t>, E. C. 2002. ““</a:t>
            </a:r>
            <a:r>
              <a:rPr lang="en-US" dirty="0" err="1"/>
              <a:t>Irrealis</a:t>
            </a:r>
            <a:r>
              <a:rPr lang="en-US" dirty="0"/>
              <a:t>” and past tense”, </a:t>
            </a:r>
            <a:r>
              <a:rPr lang="en-US" i="1" dirty="0"/>
              <a:t> </a:t>
            </a:r>
            <a:r>
              <a:rPr lang="en-US" i="1" dirty="0" err="1"/>
              <a:t>Glotta</a:t>
            </a:r>
            <a:r>
              <a:rPr lang="en-US" i="1" dirty="0"/>
              <a:t> 77, </a:t>
            </a:r>
            <a:r>
              <a:rPr lang="en-US" dirty="0"/>
              <a:t>178-197. </a:t>
            </a:r>
            <a:endParaRPr lang="nl-BE" dirty="0"/>
          </a:p>
          <a:p>
            <a:pPr marL="86400" indent="0">
              <a:buNone/>
            </a:pPr>
            <a:r>
              <a:rPr lang="en-US" dirty="0"/>
              <a:t>De Jong, I.J.F. 1987. </a:t>
            </a:r>
            <a:r>
              <a:rPr lang="en-US" i="1" dirty="0"/>
              <a:t>Narrators and </a:t>
            </a:r>
            <a:r>
              <a:rPr lang="en-US" i="1" dirty="0" err="1"/>
              <a:t>Focalizers</a:t>
            </a:r>
            <a:r>
              <a:rPr lang="en-US" i="1" dirty="0"/>
              <a:t>: The Presentation of the Story in the Iliad</a:t>
            </a:r>
            <a:r>
              <a:rPr lang="en-US" dirty="0"/>
              <a:t>. Amsterdam: B.R. </a:t>
            </a:r>
            <a:r>
              <a:rPr lang="en-US" dirty="0" err="1"/>
              <a:t>Grüner</a:t>
            </a:r>
            <a:r>
              <a:rPr lang="en-US" dirty="0"/>
              <a:t>.</a:t>
            </a:r>
            <a:endParaRPr lang="nl-BE" dirty="0"/>
          </a:p>
          <a:p>
            <a:pPr marL="86400" indent="0">
              <a:buNone/>
            </a:pPr>
            <a:r>
              <a:rPr lang="en-US" dirty="0"/>
              <a:t>Patard, A. 2019. “To the Roots of Fake Tense and ‘</a:t>
            </a:r>
            <a:r>
              <a:rPr lang="en-US" dirty="0" err="1"/>
              <a:t>Counterfactuality</a:t>
            </a:r>
            <a:r>
              <a:rPr lang="en-US" dirty="0"/>
              <a:t>.’” In </a:t>
            </a:r>
            <a:r>
              <a:rPr lang="en-US" i="1" dirty="0"/>
              <a:t>Cross-Linguistic Perspectives on the 	Semantics of Grammatical Aspect</a:t>
            </a:r>
            <a:r>
              <a:rPr lang="en-US" dirty="0"/>
              <a:t>, edited by R. Peltola and E. Roussel, 176–212. Leiden; Boston: Brill. </a:t>
            </a:r>
          </a:p>
          <a:p>
            <a:pPr marL="86400" indent="0">
              <a:buNone/>
            </a:pPr>
            <a:r>
              <a:rPr lang="en-US" dirty="0"/>
              <a:t>la Roi, E. 2022. “Interlocking Life-Cycles of Counterfactual Mood from Archaic to Classical Greek: Aspect, Actionality 	and Changing Temporal Reference.” </a:t>
            </a:r>
            <a:r>
              <a:rPr lang="en-US" i="1" dirty="0" err="1"/>
              <a:t>Indogermanische</a:t>
            </a:r>
            <a:r>
              <a:rPr lang="en-US" i="1" dirty="0"/>
              <a:t> </a:t>
            </a:r>
            <a:r>
              <a:rPr lang="en-US" i="1" dirty="0" err="1"/>
              <a:t>Forschungen</a:t>
            </a:r>
            <a:r>
              <a:rPr lang="en-US"/>
              <a:t>, 127, </a:t>
            </a:r>
            <a:r>
              <a:rPr lang="en-US" dirty="0"/>
              <a:t>235–82.</a:t>
            </a:r>
            <a:endParaRPr lang="nl-BE" dirty="0"/>
          </a:p>
          <a:p>
            <a:pPr marL="86400" indent="0">
              <a:buNone/>
            </a:pPr>
            <a:r>
              <a:rPr lang="en-US" dirty="0"/>
              <a:t>la Roi, E. </a:t>
            </a:r>
            <a:r>
              <a:rPr lang="en-US" dirty="0" err="1"/>
              <a:t>forthc</a:t>
            </a:r>
            <a:r>
              <a:rPr lang="en-US" dirty="0"/>
              <a:t> (2022). “The Pragmatics of the Past: A Novel Typology of Conditionals with Past Tenses in Ancient </a:t>
            </a:r>
          </a:p>
          <a:p>
            <a:pPr marL="86400" indent="0">
              <a:buNone/>
            </a:pPr>
            <a:r>
              <a:rPr lang="en-US" dirty="0"/>
              <a:t>	Greek.” </a:t>
            </a:r>
            <a:r>
              <a:rPr lang="en-US" dirty="0" err="1"/>
              <a:t>Listy</a:t>
            </a:r>
            <a:r>
              <a:rPr lang="en-US" dirty="0"/>
              <a:t> </a:t>
            </a:r>
            <a:r>
              <a:rPr lang="en-US" dirty="0" err="1"/>
              <a:t>filologické</a:t>
            </a:r>
            <a:endParaRPr lang="nl-BE" dirty="0"/>
          </a:p>
          <a:p>
            <a:pPr marL="86400" indent="0">
              <a:buNone/>
            </a:pPr>
            <a:r>
              <a:rPr lang="en-US" dirty="0"/>
              <a:t>Van Emde Boas, E., A. </a:t>
            </a:r>
            <a:r>
              <a:rPr lang="en-US" dirty="0" err="1"/>
              <a:t>Rijksbaron</a:t>
            </a:r>
            <a:r>
              <a:rPr lang="en-US" dirty="0"/>
              <a:t>, L. Huitink, and M. De Bakker. 2019. </a:t>
            </a:r>
            <a:r>
              <a:rPr lang="en-US" i="1" dirty="0"/>
              <a:t>Cambridge Grammar of Classical Greek</a:t>
            </a:r>
            <a:r>
              <a:rPr lang="en-US" dirty="0"/>
              <a:t>. 	Cambridge: Cambridge University Press.</a:t>
            </a:r>
            <a:endParaRPr lang="nl-BE" dirty="0"/>
          </a:p>
          <a:p>
            <a:pPr marL="86400" indent="0">
              <a:buNone/>
            </a:pPr>
            <a:r>
              <a:rPr lang="en-US" dirty="0"/>
              <a:t>Wakker, G.C. 1994. </a:t>
            </a:r>
            <a:r>
              <a:rPr lang="en-US" i="1" dirty="0"/>
              <a:t>Conditions and Conditionals : An Investigation of Ancient Greek</a:t>
            </a:r>
            <a:r>
              <a:rPr lang="en-US" dirty="0"/>
              <a:t>. Amsterdam: </a:t>
            </a:r>
            <a:r>
              <a:rPr lang="en-US" dirty="0" err="1"/>
              <a:t>Gieben</a:t>
            </a:r>
            <a:r>
              <a:rPr lang="en-US" dirty="0"/>
              <a:t>.</a:t>
            </a:r>
            <a:endParaRPr lang="nl-BE" dirty="0"/>
          </a:p>
          <a:p>
            <a:pPr marL="86400" indent="0">
              <a:buNone/>
            </a:pPr>
            <a:r>
              <a:rPr lang="en-US" dirty="0"/>
              <a:t>Yong, Q. 2018. “Pathways of Counterfactual Markings: A Diachronic Typology.” </a:t>
            </a:r>
            <a:r>
              <a:rPr lang="en-US" i="1" dirty="0"/>
              <a:t>International Journal of English 	Linguistics</a:t>
            </a:r>
            <a:r>
              <a:rPr lang="en-US" dirty="0"/>
              <a:t> 8 (2): 180. https://doi.org/10.5539/ijel.v8n2p180.</a:t>
            </a:r>
            <a:endParaRPr lang="nl-BE" dirty="0"/>
          </a:p>
          <a:p>
            <a:endParaRPr lang="en-GB" dirty="0"/>
          </a:p>
        </p:txBody>
      </p:sp>
      <p:sp>
        <p:nvSpPr>
          <p:cNvPr id="8" name="Slide Number Placeholder 7"/>
          <p:cNvSpPr>
            <a:spLocks noGrp="1"/>
          </p:cNvSpPr>
          <p:nvPr>
            <p:ph type="sldNum" sz="quarter" idx="12"/>
          </p:nvPr>
        </p:nvSpPr>
        <p:spPr/>
        <p:txBody>
          <a:bodyPr/>
          <a:lstStyle/>
          <a:p>
            <a:fld id="{7AE184E0-0BD4-4705-A12B-9B71DDE63301}" type="slidenum">
              <a:rPr lang="en-GB" smtClean="0"/>
              <a:t>28</a:t>
            </a:fld>
            <a:endParaRPr lang="en-GB"/>
          </a:p>
        </p:txBody>
      </p:sp>
    </p:spTree>
    <p:extLst>
      <p:ext uri="{BB962C8B-B14F-4D97-AF65-F5344CB8AC3E}">
        <p14:creationId xmlns:p14="http://schemas.microsoft.com/office/powerpoint/2010/main" val="777176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outline</a:t>
            </a:r>
          </a:p>
        </p:txBody>
      </p:sp>
      <p:sp>
        <p:nvSpPr>
          <p:cNvPr id="3" name="Content Placeholder 2"/>
          <p:cNvSpPr>
            <a:spLocks noGrp="1"/>
          </p:cNvSpPr>
          <p:nvPr>
            <p:ph idx="1"/>
          </p:nvPr>
        </p:nvSpPr>
        <p:spPr/>
        <p:txBody>
          <a:bodyPr>
            <a:normAutofit fontScale="85000" lnSpcReduction="20000"/>
          </a:bodyPr>
          <a:lstStyle/>
          <a:p>
            <a:pPr marL="829350" indent="-742950">
              <a:buFont typeface="+mj-lt"/>
              <a:buAutoNum type="arabicPeriod"/>
            </a:pPr>
            <a:r>
              <a:rPr lang="en-GB" sz="4000" dirty="0"/>
              <a:t>Counterfactuals in Ancient Greek (VIII – IV BCE)</a:t>
            </a:r>
          </a:p>
          <a:p>
            <a:pPr marL="829350" indent="-742950">
              <a:buFont typeface="+mj-lt"/>
              <a:buAutoNum type="arabicPeriod"/>
            </a:pPr>
            <a:r>
              <a:rPr lang="en-GB" sz="4000" dirty="0"/>
              <a:t>The life cycles of counterfactuals </a:t>
            </a:r>
          </a:p>
          <a:p>
            <a:pPr marL="829350" indent="-742950">
              <a:buFont typeface="+mj-lt"/>
              <a:buAutoNum type="arabicPeriod"/>
            </a:pPr>
            <a:r>
              <a:rPr lang="en-GB" sz="4000" dirty="0"/>
              <a:t>The life cycles of counterfactual conditionals in Ancient Greek</a:t>
            </a:r>
          </a:p>
          <a:p>
            <a:pPr marL="1462950" lvl="1" indent="-742950">
              <a:buFont typeface="+mj-lt"/>
              <a:buAutoNum type="arabicPeriod"/>
            </a:pPr>
            <a:r>
              <a:rPr lang="en-GB" sz="4000" dirty="0"/>
              <a:t>The role of pragmatics</a:t>
            </a:r>
          </a:p>
          <a:p>
            <a:pPr marL="1462950" lvl="1" indent="-742950">
              <a:buFont typeface="+mj-lt"/>
              <a:buAutoNum type="arabicPeriod"/>
            </a:pPr>
            <a:r>
              <a:rPr lang="en-GB" sz="4000" dirty="0"/>
              <a:t>The role of imperfective aspect</a:t>
            </a:r>
          </a:p>
          <a:p>
            <a:pPr marL="1462950" lvl="1" indent="-742950">
              <a:buFont typeface="+mj-lt"/>
              <a:buAutoNum type="arabicPeriod"/>
            </a:pPr>
            <a:r>
              <a:rPr lang="en-GB" sz="4000" dirty="0"/>
              <a:t>The role of perfective aspect</a:t>
            </a:r>
          </a:p>
          <a:p>
            <a:pPr marL="1462950" lvl="1" indent="-742950">
              <a:buFont typeface="+mj-lt"/>
              <a:buAutoNum type="arabicPeriod"/>
            </a:pPr>
            <a:r>
              <a:rPr lang="en-GB" sz="4000" dirty="0"/>
              <a:t>The role of actionality</a:t>
            </a:r>
          </a:p>
          <a:p>
            <a:pPr marL="829350" indent="-742950">
              <a:buFont typeface="+mj-lt"/>
              <a:buAutoNum type="arabicPeriod"/>
            </a:pPr>
            <a:r>
              <a:rPr lang="en-GB" sz="4000" dirty="0"/>
              <a:t>Conclusions</a:t>
            </a:r>
          </a:p>
          <a:p>
            <a:pPr marL="86400" indent="0">
              <a:buNone/>
            </a:pPr>
            <a:r>
              <a:rPr lang="en-GB" sz="4000" dirty="0"/>
              <a:t> </a:t>
            </a:r>
          </a:p>
          <a:p>
            <a:pPr marL="86400" indent="0">
              <a:buNone/>
            </a:pPr>
            <a:r>
              <a:rPr lang="en-GB" sz="4000" i="1" dirty="0">
                <a:solidFill>
                  <a:schemeClr val="tx2"/>
                </a:solidFill>
              </a:rPr>
              <a:t>Caveat</a:t>
            </a:r>
            <a:r>
              <a:rPr lang="en-GB" sz="4000" dirty="0"/>
              <a:t>: la Roi, E. 2022. </a:t>
            </a:r>
            <a:r>
              <a:rPr lang="en-US" sz="4000" dirty="0"/>
              <a:t>Interlocked life cycles of counterfactual mood forms from Archaic to Classical Greek: Aspect, actionality and changing temporal reference, </a:t>
            </a:r>
            <a:r>
              <a:rPr lang="en-US" sz="4000" i="1" dirty="0" err="1"/>
              <a:t>Indogermanische</a:t>
            </a:r>
            <a:r>
              <a:rPr lang="en-US" sz="4000" i="1" dirty="0"/>
              <a:t> </a:t>
            </a:r>
            <a:r>
              <a:rPr lang="en-US" sz="4000" i="1" dirty="0" err="1"/>
              <a:t>Forschungen</a:t>
            </a:r>
            <a:r>
              <a:rPr lang="en-US" sz="4000" i="1" dirty="0"/>
              <a:t> </a:t>
            </a:r>
            <a:r>
              <a:rPr lang="en-US" sz="4000" dirty="0"/>
              <a:t>127: 235-282.</a:t>
            </a:r>
            <a:endParaRPr lang="en-GB" sz="4000" i="1" dirty="0"/>
          </a:p>
          <a:p>
            <a:endParaRPr lang="en-GB" dirty="0"/>
          </a:p>
        </p:txBody>
      </p:sp>
      <p:sp>
        <p:nvSpPr>
          <p:cNvPr id="8" name="Slide Number Placeholder 7"/>
          <p:cNvSpPr>
            <a:spLocks noGrp="1"/>
          </p:cNvSpPr>
          <p:nvPr>
            <p:ph type="sldNum" sz="quarter" idx="12"/>
          </p:nvPr>
        </p:nvSpPr>
        <p:spPr/>
        <p:txBody>
          <a:bodyPr/>
          <a:lstStyle/>
          <a:p>
            <a:fld id="{7AE184E0-0BD4-4705-A12B-9B71DDE63301}" type="slidenum">
              <a:rPr lang="en-GB" smtClean="0"/>
              <a:t>3</a:t>
            </a:fld>
            <a:endParaRPr lang="en-GB"/>
          </a:p>
        </p:txBody>
      </p:sp>
    </p:spTree>
    <p:extLst>
      <p:ext uri="{BB962C8B-B14F-4D97-AF65-F5344CB8AC3E}">
        <p14:creationId xmlns:p14="http://schemas.microsoft.com/office/powerpoint/2010/main" val="1003692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1. Counterfactuals in Ancient Greek</a:t>
            </a:r>
          </a:p>
        </p:txBody>
      </p:sp>
      <p:sp>
        <p:nvSpPr>
          <p:cNvPr id="3" name="Content Placeholder 2"/>
          <p:cNvSpPr>
            <a:spLocks noGrp="1"/>
          </p:cNvSpPr>
          <p:nvPr>
            <p:ph idx="1"/>
          </p:nvPr>
        </p:nvSpPr>
        <p:spPr/>
        <p:txBody>
          <a:bodyPr>
            <a:normAutofit/>
          </a:bodyPr>
          <a:lstStyle/>
          <a:p>
            <a:r>
              <a:rPr lang="en-GB" sz="4400" i="1" dirty="0"/>
              <a:t>Change in counterfactual mood system</a:t>
            </a:r>
          </a:p>
          <a:p>
            <a:pPr lvl="1"/>
            <a:r>
              <a:rPr lang="en-GB" sz="4400" dirty="0"/>
              <a:t>Inherited counterfactual optative (PIE, in Archaic Greek)</a:t>
            </a:r>
          </a:p>
          <a:p>
            <a:pPr lvl="1"/>
            <a:r>
              <a:rPr lang="en-GB" sz="4400" dirty="0"/>
              <a:t>Innovative counterfactual indicative (in Archaic Greek)</a:t>
            </a:r>
            <a:endParaRPr lang="en-GB" sz="4400" i="1" dirty="0"/>
          </a:p>
          <a:p>
            <a:pPr lvl="1"/>
            <a:r>
              <a:rPr lang="en-GB" sz="4400" dirty="0"/>
              <a:t>Innovative counterfactual indicative only (Classical Greek)</a:t>
            </a:r>
          </a:p>
        </p:txBody>
      </p:sp>
      <p:sp>
        <p:nvSpPr>
          <p:cNvPr id="8" name="Slide Number Placeholder 7"/>
          <p:cNvSpPr>
            <a:spLocks noGrp="1"/>
          </p:cNvSpPr>
          <p:nvPr>
            <p:ph type="sldNum" sz="quarter" idx="12"/>
          </p:nvPr>
        </p:nvSpPr>
        <p:spPr/>
        <p:txBody>
          <a:bodyPr/>
          <a:lstStyle/>
          <a:p>
            <a:fld id="{7AE184E0-0BD4-4705-A12B-9B71DDE63301}" type="slidenum">
              <a:rPr lang="en-GB" smtClean="0"/>
              <a:t>4</a:t>
            </a:fld>
            <a:endParaRPr lang="en-GB"/>
          </a:p>
        </p:txBody>
      </p:sp>
    </p:spTree>
    <p:extLst>
      <p:ext uri="{BB962C8B-B14F-4D97-AF65-F5344CB8AC3E}">
        <p14:creationId xmlns:p14="http://schemas.microsoft.com/office/powerpoint/2010/main" val="1596772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1. Counterfactuals in Ancient Greek</a:t>
            </a:r>
          </a:p>
        </p:txBody>
      </p:sp>
      <p:sp>
        <p:nvSpPr>
          <p:cNvPr id="3" name="Content Placeholder 2"/>
          <p:cNvSpPr>
            <a:spLocks noGrp="1"/>
          </p:cNvSpPr>
          <p:nvPr>
            <p:ph idx="1"/>
          </p:nvPr>
        </p:nvSpPr>
        <p:spPr/>
        <p:txBody>
          <a:bodyPr>
            <a:normAutofit/>
          </a:bodyPr>
          <a:lstStyle/>
          <a:p>
            <a:r>
              <a:rPr lang="en-GB" sz="4400" i="1" dirty="0"/>
              <a:t>Counterfactual syntax, </a:t>
            </a:r>
            <a:r>
              <a:rPr lang="en-GB" sz="4400" dirty="0"/>
              <a:t>table 1 (la Roi 2022, 237)</a:t>
            </a:r>
          </a:p>
          <a:p>
            <a:pPr lvl="1"/>
            <a:r>
              <a:rPr lang="en-GB" sz="4400" dirty="0"/>
              <a:t>Main clause types</a:t>
            </a:r>
          </a:p>
          <a:p>
            <a:pPr lvl="1"/>
            <a:r>
              <a:rPr lang="en-GB" sz="4400" dirty="0"/>
              <a:t>Subordinate clause types</a:t>
            </a:r>
          </a:p>
          <a:p>
            <a:endParaRPr lang="en-GB" sz="4400" i="1" dirty="0"/>
          </a:p>
        </p:txBody>
      </p:sp>
      <p:sp>
        <p:nvSpPr>
          <p:cNvPr id="8" name="Slide Number Placeholder 7"/>
          <p:cNvSpPr>
            <a:spLocks noGrp="1"/>
          </p:cNvSpPr>
          <p:nvPr>
            <p:ph type="sldNum" sz="quarter" idx="12"/>
          </p:nvPr>
        </p:nvSpPr>
        <p:spPr/>
        <p:txBody>
          <a:bodyPr/>
          <a:lstStyle/>
          <a:p>
            <a:fld id="{7AE184E0-0BD4-4705-A12B-9B71DDE63301}" type="slidenum">
              <a:rPr lang="en-GB" smtClean="0"/>
              <a:t>5</a:t>
            </a:fld>
            <a:endParaRPr lang="en-GB"/>
          </a:p>
        </p:txBody>
      </p:sp>
      <p:pic>
        <p:nvPicPr>
          <p:cNvPr id="2" name="Afbeelding 1">
            <a:extLst>
              <a:ext uri="{FF2B5EF4-FFF2-40B4-BE49-F238E27FC236}">
                <a16:creationId xmlns:a16="http://schemas.microsoft.com/office/drawing/2014/main" id="{A649A6AB-EC1C-4490-B592-95CC8FEE3962}"/>
              </a:ext>
            </a:extLst>
          </p:cNvPr>
          <p:cNvPicPr>
            <a:picLocks noChangeAspect="1"/>
          </p:cNvPicPr>
          <p:nvPr/>
        </p:nvPicPr>
        <p:blipFill>
          <a:blip r:embed="rId3"/>
          <a:stretch>
            <a:fillRect/>
          </a:stretch>
        </p:blipFill>
        <p:spPr>
          <a:xfrm>
            <a:off x="9259656" y="2174032"/>
            <a:ext cx="6791804" cy="5079935"/>
          </a:xfrm>
          <a:prstGeom prst="rect">
            <a:avLst/>
          </a:prstGeom>
        </p:spPr>
      </p:pic>
    </p:spTree>
    <p:extLst>
      <p:ext uri="{BB962C8B-B14F-4D97-AF65-F5344CB8AC3E}">
        <p14:creationId xmlns:p14="http://schemas.microsoft.com/office/powerpoint/2010/main" val="2042160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1. Counterfactuals in Ancient Greek</a:t>
            </a:r>
          </a:p>
        </p:txBody>
      </p:sp>
      <p:sp>
        <p:nvSpPr>
          <p:cNvPr id="3" name="Content Placeholder 2"/>
          <p:cNvSpPr>
            <a:spLocks noGrp="1"/>
          </p:cNvSpPr>
          <p:nvPr>
            <p:ph idx="1"/>
          </p:nvPr>
        </p:nvSpPr>
        <p:spPr/>
        <p:txBody>
          <a:bodyPr>
            <a:normAutofit fontScale="85000" lnSpcReduction="20000"/>
          </a:bodyPr>
          <a:lstStyle/>
          <a:p>
            <a:r>
              <a:rPr lang="en-GB" i="1" dirty="0"/>
              <a:t>Corpus collection and demarcation</a:t>
            </a:r>
          </a:p>
          <a:p>
            <a:pPr lvl="1"/>
            <a:r>
              <a:rPr lang="en-GB" dirty="0"/>
              <a:t>Archaic Greek					VIII – VI BCE</a:t>
            </a:r>
          </a:p>
          <a:p>
            <a:pPr lvl="2"/>
            <a:r>
              <a:rPr lang="en-GB" dirty="0"/>
              <a:t>Homer, Hesiod and the Homeric Hymns</a:t>
            </a:r>
          </a:p>
          <a:p>
            <a:pPr lvl="3"/>
            <a:r>
              <a:rPr lang="en-GB" i="1" dirty="0"/>
              <a:t>Homeric Greek: </a:t>
            </a:r>
            <a:r>
              <a:rPr lang="en-GB" dirty="0"/>
              <a:t>oral formulaic epic</a:t>
            </a:r>
            <a:endParaRPr lang="en-GB" i="1" dirty="0"/>
          </a:p>
          <a:p>
            <a:pPr lvl="1"/>
            <a:r>
              <a:rPr lang="en-GB" dirty="0"/>
              <a:t>Classical Greek 				VI   - IV BCE</a:t>
            </a:r>
          </a:p>
          <a:p>
            <a:pPr lvl="2"/>
            <a:r>
              <a:rPr lang="en-GB" dirty="0"/>
              <a:t>Tragedy (Aeschylus, Sophocles, Euripides)</a:t>
            </a:r>
          </a:p>
          <a:p>
            <a:pPr lvl="2"/>
            <a:r>
              <a:rPr lang="en-GB" dirty="0"/>
              <a:t>Comedy (Aristophanes)</a:t>
            </a:r>
          </a:p>
          <a:p>
            <a:pPr lvl="2"/>
            <a:r>
              <a:rPr lang="en-GB" dirty="0"/>
              <a:t>Histories (Herodotus, Thucydides, Xenophon)  </a:t>
            </a:r>
          </a:p>
          <a:p>
            <a:pPr lvl="2"/>
            <a:r>
              <a:rPr lang="en-GB" dirty="0"/>
              <a:t>Philosophical dialogue (Plato) </a:t>
            </a:r>
          </a:p>
          <a:p>
            <a:pPr lvl="2"/>
            <a:r>
              <a:rPr lang="en-GB" dirty="0"/>
              <a:t>Oratory (Lysias, Isocrates, </a:t>
            </a:r>
            <a:r>
              <a:rPr lang="en-GB" dirty="0" err="1"/>
              <a:t>Isaeus</a:t>
            </a:r>
            <a:r>
              <a:rPr lang="en-GB" dirty="0"/>
              <a:t> and Demosthenes)</a:t>
            </a:r>
          </a:p>
          <a:p>
            <a:endParaRPr lang="en-GB" dirty="0"/>
          </a:p>
        </p:txBody>
      </p:sp>
      <p:sp>
        <p:nvSpPr>
          <p:cNvPr id="8" name="Slide Number Placeholder 7"/>
          <p:cNvSpPr>
            <a:spLocks noGrp="1"/>
          </p:cNvSpPr>
          <p:nvPr>
            <p:ph type="sldNum" sz="quarter" idx="12"/>
          </p:nvPr>
        </p:nvSpPr>
        <p:spPr/>
        <p:txBody>
          <a:bodyPr/>
          <a:lstStyle/>
          <a:p>
            <a:fld id="{7AE184E0-0BD4-4705-A12B-9B71DDE63301}" type="slidenum">
              <a:rPr lang="en-GB" smtClean="0"/>
              <a:t>6</a:t>
            </a:fld>
            <a:endParaRPr lang="en-GB"/>
          </a:p>
        </p:txBody>
      </p:sp>
    </p:spTree>
    <p:extLst>
      <p:ext uri="{BB962C8B-B14F-4D97-AF65-F5344CB8AC3E}">
        <p14:creationId xmlns:p14="http://schemas.microsoft.com/office/powerpoint/2010/main" val="2246950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1. Counterfactuals in Ancient Greek</a:t>
            </a:r>
          </a:p>
        </p:txBody>
      </p:sp>
      <p:sp>
        <p:nvSpPr>
          <p:cNvPr id="3" name="Content Placeholder 2"/>
          <p:cNvSpPr>
            <a:spLocks noGrp="1"/>
          </p:cNvSpPr>
          <p:nvPr>
            <p:ph idx="1"/>
          </p:nvPr>
        </p:nvSpPr>
        <p:spPr/>
        <p:txBody>
          <a:bodyPr>
            <a:normAutofit/>
          </a:bodyPr>
          <a:lstStyle/>
          <a:p>
            <a:r>
              <a:rPr lang="en-GB" sz="4400" dirty="0"/>
              <a:t>Tense and aspect in Ancient Greek counterfactuals</a:t>
            </a:r>
          </a:p>
          <a:p>
            <a:pPr lvl="1"/>
            <a:r>
              <a:rPr lang="en-GB" sz="4400" dirty="0"/>
              <a:t>Perfective aspect 		</a:t>
            </a:r>
            <a:r>
              <a:rPr lang="en-GB" sz="4400" i="1" dirty="0"/>
              <a:t>aorist			</a:t>
            </a:r>
          </a:p>
          <a:p>
            <a:pPr lvl="1"/>
            <a:r>
              <a:rPr lang="en-GB" sz="4400" dirty="0"/>
              <a:t>Imperfective aspect	</a:t>
            </a:r>
            <a:r>
              <a:rPr lang="en-GB" sz="4400" i="1" dirty="0"/>
              <a:t>imperfect</a:t>
            </a:r>
          </a:p>
          <a:p>
            <a:pPr lvl="1"/>
            <a:r>
              <a:rPr lang="en-GB" sz="4400" dirty="0"/>
              <a:t>perfect aspect 				</a:t>
            </a:r>
            <a:r>
              <a:rPr lang="en-GB" sz="4400" i="1" dirty="0"/>
              <a:t>pluperfect</a:t>
            </a:r>
          </a:p>
          <a:p>
            <a:r>
              <a:rPr lang="en-GB" sz="4400" dirty="0"/>
              <a:t>Aspectual distribution of Ancient Greek counterfactuals in literature (a. o. Wakker 1994, CGCG 2019)</a:t>
            </a:r>
          </a:p>
          <a:p>
            <a:pPr lvl="1"/>
            <a:r>
              <a:rPr lang="en-GB" sz="3600" dirty="0"/>
              <a:t>Past-referring counterfactuals </a:t>
            </a:r>
            <a:r>
              <a:rPr lang="en-GB" sz="3600" i="1" dirty="0"/>
              <a:t>usually </a:t>
            </a:r>
            <a:r>
              <a:rPr lang="en-GB" sz="3600" dirty="0"/>
              <a:t>aorist*</a:t>
            </a:r>
          </a:p>
          <a:p>
            <a:pPr lvl="1"/>
            <a:r>
              <a:rPr lang="en-GB" sz="3600" dirty="0"/>
              <a:t>Present-referring counterfactuals </a:t>
            </a:r>
            <a:r>
              <a:rPr lang="en-GB" sz="3600" i="1" dirty="0"/>
              <a:t>usually </a:t>
            </a:r>
            <a:r>
              <a:rPr lang="en-GB" sz="3600" dirty="0"/>
              <a:t>imperfect or pluperfect*</a:t>
            </a:r>
          </a:p>
        </p:txBody>
      </p:sp>
      <p:sp>
        <p:nvSpPr>
          <p:cNvPr id="8" name="Slide Number Placeholder 7"/>
          <p:cNvSpPr>
            <a:spLocks noGrp="1"/>
          </p:cNvSpPr>
          <p:nvPr>
            <p:ph type="sldNum" sz="quarter" idx="12"/>
          </p:nvPr>
        </p:nvSpPr>
        <p:spPr/>
        <p:txBody>
          <a:bodyPr/>
          <a:lstStyle/>
          <a:p>
            <a:fld id="{7AE184E0-0BD4-4705-A12B-9B71DDE63301}" type="slidenum">
              <a:rPr lang="en-GB" smtClean="0"/>
              <a:t>7</a:t>
            </a:fld>
            <a:endParaRPr lang="en-GB"/>
          </a:p>
        </p:txBody>
      </p:sp>
    </p:spTree>
    <p:extLst>
      <p:ext uri="{BB962C8B-B14F-4D97-AF65-F5344CB8AC3E}">
        <p14:creationId xmlns:p14="http://schemas.microsoft.com/office/powerpoint/2010/main" val="1931764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2. The life cycles of counterfactuals</a:t>
            </a:r>
          </a:p>
        </p:txBody>
      </p:sp>
      <p:sp>
        <p:nvSpPr>
          <p:cNvPr id="3" name="Content Placeholder 2"/>
          <p:cNvSpPr>
            <a:spLocks noGrp="1"/>
          </p:cNvSpPr>
          <p:nvPr>
            <p:ph idx="1"/>
          </p:nvPr>
        </p:nvSpPr>
        <p:spPr/>
        <p:txBody>
          <a:bodyPr>
            <a:normAutofit/>
          </a:bodyPr>
          <a:lstStyle/>
          <a:p>
            <a:r>
              <a:rPr lang="en-GB" sz="4000" dirty="0"/>
              <a:t>Dahl 1997 &gt; temporal reference relaxation of counterfactuals</a:t>
            </a:r>
          </a:p>
          <a:p>
            <a:pPr lvl="1"/>
            <a:r>
              <a:rPr lang="en-US" sz="4000" i="1" dirty="0"/>
              <a:t>Today’s presentation</a:t>
            </a:r>
          </a:p>
          <a:p>
            <a:pPr lvl="1"/>
            <a:r>
              <a:rPr lang="en-US" sz="4000" dirty="0"/>
              <a:t>Pluperfect grafted into counterfactual system in Germanic languages as renewal</a:t>
            </a:r>
          </a:p>
          <a:p>
            <a:pPr lvl="2"/>
            <a:r>
              <a:rPr lang="en-US" sz="4000" dirty="0"/>
              <a:t>If I had had the money, I would have paid you back</a:t>
            </a:r>
          </a:p>
          <a:p>
            <a:pPr lvl="2"/>
            <a:r>
              <a:rPr lang="en-US" sz="4000" dirty="0"/>
              <a:t>If I had had money enough (at the present moment), I would have paid you. (Jespersen 1924)</a:t>
            </a:r>
          </a:p>
          <a:p>
            <a:endParaRPr lang="en-GB" sz="4000" i="1" dirty="0"/>
          </a:p>
          <a:p>
            <a:endParaRPr lang="en-GB" dirty="0"/>
          </a:p>
        </p:txBody>
      </p:sp>
      <p:sp>
        <p:nvSpPr>
          <p:cNvPr id="8" name="Slide Number Placeholder 7"/>
          <p:cNvSpPr>
            <a:spLocks noGrp="1"/>
          </p:cNvSpPr>
          <p:nvPr>
            <p:ph type="sldNum" sz="quarter" idx="12"/>
          </p:nvPr>
        </p:nvSpPr>
        <p:spPr/>
        <p:txBody>
          <a:bodyPr/>
          <a:lstStyle/>
          <a:p>
            <a:fld id="{7AE184E0-0BD4-4705-A12B-9B71DDE63301}" type="slidenum">
              <a:rPr lang="en-GB" smtClean="0"/>
              <a:t>8</a:t>
            </a:fld>
            <a:endParaRPr lang="en-GB"/>
          </a:p>
        </p:txBody>
      </p:sp>
    </p:spTree>
    <p:extLst>
      <p:ext uri="{BB962C8B-B14F-4D97-AF65-F5344CB8AC3E}">
        <p14:creationId xmlns:p14="http://schemas.microsoft.com/office/powerpoint/2010/main" val="284400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2. The life cycles of counterfactuals</a:t>
            </a:r>
          </a:p>
        </p:txBody>
      </p:sp>
      <p:sp>
        <p:nvSpPr>
          <p:cNvPr id="3" name="Content Placeholder 2"/>
          <p:cNvSpPr>
            <a:spLocks noGrp="1"/>
          </p:cNvSpPr>
          <p:nvPr>
            <p:ph idx="1"/>
          </p:nvPr>
        </p:nvSpPr>
        <p:spPr/>
        <p:txBody>
          <a:bodyPr>
            <a:normAutofit fontScale="32500" lnSpcReduction="20000"/>
          </a:bodyPr>
          <a:lstStyle/>
          <a:p>
            <a:r>
              <a:rPr lang="en-US" sz="6000" dirty="0"/>
              <a:t>Dahl 1997, 109 tentative life-cycle of counterfactuals (grounded in grammaticalization theory)</a:t>
            </a:r>
          </a:p>
          <a:p>
            <a:pPr marL="86400" indent="0">
              <a:buNone/>
            </a:pPr>
            <a:endParaRPr lang="en-US" sz="6000" dirty="0"/>
          </a:p>
          <a:p>
            <a:pPr marL="720000" lvl="1" indent="0">
              <a:buNone/>
            </a:pPr>
            <a:r>
              <a:rPr lang="en-US" sz="6000" dirty="0"/>
              <a:t>(1) In the first stage, the marker would be (a) restrained to </a:t>
            </a:r>
            <a:r>
              <a:rPr lang="en-US" sz="6000" b="1" dirty="0"/>
              <a:t>past time reference</a:t>
            </a:r>
            <a:r>
              <a:rPr lang="en-US" sz="6000" dirty="0"/>
              <a:t>, (b) </a:t>
            </a:r>
            <a:r>
              <a:rPr lang="en-US" sz="6000" b="1" dirty="0"/>
              <a:t>imply </a:t>
            </a:r>
            <a:r>
              <a:rPr lang="en-US" sz="6000" b="1" dirty="0" err="1"/>
              <a:t>counterfactuality</a:t>
            </a:r>
            <a:r>
              <a:rPr lang="en-US" sz="6000" dirty="0"/>
              <a:t> in the strict sense (dependence on a condition known to be false), (c) </a:t>
            </a:r>
            <a:r>
              <a:rPr lang="en-US" sz="6000" b="1" dirty="0"/>
              <a:t>be optional.</a:t>
            </a:r>
          </a:p>
          <a:p>
            <a:pPr marL="720000" lvl="1" indent="0">
              <a:buNone/>
            </a:pPr>
            <a:endParaRPr lang="en-US" sz="6000" dirty="0"/>
          </a:p>
          <a:p>
            <a:pPr marL="720000" lvl="1" indent="0">
              <a:buNone/>
            </a:pPr>
            <a:r>
              <a:rPr lang="en-US" sz="6000" dirty="0"/>
              <a:t>(2) In the second stage, the marker would </a:t>
            </a:r>
            <a:r>
              <a:rPr lang="en-US" sz="6000" b="1" dirty="0"/>
              <a:t>become obligatory </a:t>
            </a:r>
            <a:r>
              <a:rPr lang="en-US" sz="6000" dirty="0"/>
              <a:t>in past counterfactual contexts.</a:t>
            </a:r>
          </a:p>
          <a:p>
            <a:pPr marL="720000" lvl="1" indent="0">
              <a:buNone/>
            </a:pPr>
            <a:endParaRPr lang="en-US" sz="6000" dirty="0"/>
          </a:p>
          <a:p>
            <a:pPr marL="720000" lvl="1" indent="0">
              <a:buNone/>
            </a:pPr>
            <a:r>
              <a:rPr lang="en-US" sz="6000" dirty="0"/>
              <a:t>(3) Then, the constraints on its use would be </a:t>
            </a:r>
            <a:r>
              <a:rPr lang="en-US" sz="6000" b="1" dirty="0"/>
              <a:t>gradually relaxed</a:t>
            </a:r>
            <a:r>
              <a:rPr lang="en-US" sz="6000" dirty="0"/>
              <a:t>. The first thing to go would be the temporal condition, with examples like (20-21) coming first.</a:t>
            </a:r>
          </a:p>
          <a:p>
            <a:pPr marL="1306800" lvl="2" indent="0">
              <a:buNone/>
            </a:pPr>
            <a:r>
              <a:rPr lang="en-US" sz="6000" dirty="0"/>
              <a:t>(20: </a:t>
            </a:r>
            <a:r>
              <a:rPr lang="en-US" sz="6000" dirty="0" err="1"/>
              <a:t>Nächstes</a:t>
            </a:r>
            <a:r>
              <a:rPr lang="en-US" sz="6000" dirty="0"/>
              <a:t> </a:t>
            </a:r>
            <a:r>
              <a:rPr lang="en-US" sz="6000" dirty="0" err="1"/>
              <a:t>Jahr</a:t>
            </a:r>
            <a:r>
              <a:rPr lang="en-US" sz="6000" dirty="0"/>
              <a:t> </a:t>
            </a:r>
            <a:r>
              <a:rPr lang="en-US" sz="6000" dirty="0" err="1"/>
              <a:t>wäre</a:t>
            </a:r>
            <a:r>
              <a:rPr lang="en-US" sz="6000" dirty="0"/>
              <a:t> </a:t>
            </a:r>
            <a:r>
              <a:rPr lang="en-US" sz="6000" dirty="0" err="1"/>
              <a:t>er</a:t>
            </a:r>
            <a:r>
              <a:rPr lang="en-US" sz="6000" dirty="0"/>
              <a:t> 200 Jahre alt </a:t>
            </a:r>
            <a:r>
              <a:rPr lang="en-US" sz="6000" dirty="0" err="1"/>
              <a:t>geworden</a:t>
            </a:r>
            <a:r>
              <a:rPr lang="en-US" sz="6000" dirty="0"/>
              <a:t> "Next year he would have been 200 years old")</a:t>
            </a:r>
          </a:p>
          <a:p>
            <a:pPr marL="1306800" lvl="2" indent="0">
              <a:buNone/>
            </a:pPr>
            <a:r>
              <a:rPr lang="en-US" sz="6000" dirty="0"/>
              <a:t>(21: If he had been alive next year, he would have been 200 years old)</a:t>
            </a:r>
          </a:p>
          <a:p>
            <a:pPr marL="720000" lvl="1" indent="0">
              <a:buNone/>
            </a:pPr>
            <a:endParaRPr lang="en-US" sz="6000" dirty="0"/>
          </a:p>
          <a:p>
            <a:pPr marL="720000" lvl="1" indent="0">
              <a:buNone/>
            </a:pPr>
            <a:r>
              <a:rPr lang="en-US" sz="6000" dirty="0"/>
              <a:t>(4) Once the construction has become possible with non-past reference, </a:t>
            </a:r>
            <a:r>
              <a:rPr lang="en-US" sz="6000" b="1" dirty="0"/>
              <a:t>the risk that the </a:t>
            </a:r>
            <a:r>
              <a:rPr lang="en-US" sz="6000" b="1" dirty="0" err="1"/>
              <a:t>counterfactuality</a:t>
            </a:r>
            <a:r>
              <a:rPr lang="en-US" sz="6000" b="1" dirty="0"/>
              <a:t> constraint is also relaxed will be imminent</a:t>
            </a:r>
          </a:p>
          <a:p>
            <a:pPr marL="720000" lvl="1" indent="0">
              <a:buNone/>
            </a:pPr>
            <a:endParaRPr lang="en-US" sz="6000" b="1" dirty="0"/>
          </a:p>
          <a:p>
            <a:r>
              <a:rPr lang="en-US" sz="6000" dirty="0"/>
              <a:t>Critical observations: </a:t>
            </a:r>
          </a:p>
          <a:p>
            <a:pPr lvl="1"/>
            <a:r>
              <a:rPr lang="en-US" sz="6000" dirty="0"/>
              <a:t>optional &lt;&gt; obligatory</a:t>
            </a:r>
          </a:p>
          <a:p>
            <a:pPr lvl="1"/>
            <a:r>
              <a:rPr lang="en-US" sz="6000" dirty="0"/>
              <a:t>diachronic constraints</a:t>
            </a:r>
          </a:p>
          <a:p>
            <a:pPr lvl="1"/>
            <a:r>
              <a:rPr lang="en-US" sz="6000" dirty="0"/>
              <a:t>paths out of </a:t>
            </a:r>
            <a:r>
              <a:rPr lang="en-US" sz="6000" dirty="0" err="1"/>
              <a:t>counterfactuality</a:t>
            </a:r>
            <a:endParaRPr lang="en-US" sz="6000" dirty="0"/>
          </a:p>
          <a:p>
            <a:pPr lvl="2"/>
            <a:r>
              <a:rPr lang="en-US" sz="6000" dirty="0"/>
              <a:t>Past counterfactual → past habitual </a:t>
            </a:r>
          </a:p>
          <a:p>
            <a:pPr lvl="2"/>
            <a:r>
              <a:rPr lang="en-US" dirty="0"/>
              <a:t>Down the Paths to the Past Habitual: its historical connections with counterfactual pasts, future in the pasts, </a:t>
            </a:r>
            <a:r>
              <a:rPr lang="en-US" dirty="0" err="1"/>
              <a:t>iteratives</a:t>
            </a:r>
            <a:r>
              <a:rPr lang="en-US" dirty="0"/>
              <a:t> and lexical sources in Ancient Greek. </a:t>
            </a:r>
            <a:r>
              <a:rPr lang="en-US" i="1" dirty="0"/>
              <a:t>Folia Linguistica Historica </a:t>
            </a:r>
            <a:r>
              <a:rPr lang="en-US" u="sng" dirty="0">
                <a:hlinkClick r:id="rId3"/>
              </a:rPr>
              <a:t>https://doi.org/10.1515/flin-2022-2042</a:t>
            </a:r>
            <a:endParaRPr lang="en-US" sz="6000" dirty="0"/>
          </a:p>
          <a:p>
            <a:endParaRPr lang="en-GB" sz="6000" dirty="0"/>
          </a:p>
          <a:p>
            <a:endParaRPr lang="en-GB" dirty="0"/>
          </a:p>
        </p:txBody>
      </p:sp>
      <p:sp>
        <p:nvSpPr>
          <p:cNvPr id="8" name="Slide Number Placeholder 7"/>
          <p:cNvSpPr>
            <a:spLocks noGrp="1"/>
          </p:cNvSpPr>
          <p:nvPr>
            <p:ph type="sldNum" sz="quarter" idx="12"/>
          </p:nvPr>
        </p:nvSpPr>
        <p:spPr/>
        <p:txBody>
          <a:bodyPr/>
          <a:lstStyle/>
          <a:p>
            <a:fld id="{7AE184E0-0BD4-4705-A12B-9B71DDE63301}" type="slidenum">
              <a:rPr lang="en-GB" smtClean="0"/>
              <a:t>9</a:t>
            </a:fld>
            <a:endParaRPr lang="en-GB"/>
          </a:p>
        </p:txBody>
      </p:sp>
    </p:spTree>
    <p:extLst>
      <p:ext uri="{BB962C8B-B14F-4D97-AF65-F5344CB8AC3E}">
        <p14:creationId xmlns:p14="http://schemas.microsoft.com/office/powerpoint/2010/main" val="2108140278"/>
      </p:ext>
    </p:extLst>
  </p:cSld>
  <p:clrMapOvr>
    <a:masterClrMapping/>
  </p:clrMapOvr>
</p:sld>
</file>

<file path=ppt/theme/theme1.xml><?xml version="1.0" encoding="utf-8"?>
<a:theme xmlns:a="http://schemas.openxmlformats.org/drawingml/2006/main" name="Kantoorthema">
  <a:themeElements>
    <a:clrScheme name="UGent LW">
      <a:dk1>
        <a:sysClr val="windowText" lastClr="000000"/>
      </a:dk1>
      <a:lt1>
        <a:sysClr val="window" lastClr="FFFFFF"/>
      </a:lt1>
      <a:dk2>
        <a:srgbClr val="1E64C8"/>
      </a:dk2>
      <a:lt2>
        <a:srgbClr val="E9F0FA"/>
      </a:lt2>
      <a:accent1>
        <a:srgbClr val="F1A42B"/>
      </a:accent1>
      <a:accent2>
        <a:srgbClr val="DAAD40"/>
      </a:accent2>
      <a:accent3>
        <a:srgbClr val="DEB655"/>
      </a:accent3>
      <a:accent4>
        <a:srgbClr val="E2BF6B"/>
      </a:accent4>
      <a:accent5>
        <a:srgbClr val="E6C880"/>
      </a:accent5>
      <a:accent6>
        <a:srgbClr val="EBD295"/>
      </a:accent6>
      <a:hlink>
        <a:srgbClr val="1E64C8"/>
      </a:hlink>
      <a:folHlink>
        <a:srgbClr val="1E64C8"/>
      </a:folHlink>
    </a:clrScheme>
    <a:fontScheme name="Universiteit Gent">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31750">
          <a:solidFill>
            <a:srgbClr val="1E64C8"/>
          </a:solidFill>
        </a:ln>
      </a:spPr>
      <a:bodyPr rtlCol="0" anchor="ctr"/>
      <a:lstStyle>
        <a:defPPr algn="ctr">
          <a:defRPr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31750">
          <a:solidFill>
            <a:srgbClr val="1E64C8"/>
          </a:solidFill>
          <a:headEnd type="none" w="lg" len="lg"/>
          <a:tailEnd type="none" w="lg" len="lg"/>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marL="342900" indent="-342900" algn="l">
          <a:lnSpc>
            <a:spcPct val="120000"/>
          </a:lnSpc>
          <a:buFont typeface="Arial" panose="020B0604020202020204" pitchFamily="34" charset="0"/>
          <a:buChar char="‒"/>
          <a:defRPr sz="2500" smtClean="0"/>
        </a:defPPr>
      </a:lstStyle>
    </a:txDef>
  </a:objectDefaults>
  <a:extraClrSchemeLst/>
  <a:extLst>
    <a:ext uri="{05A4C25C-085E-4340-85A3-A5531E510DB2}">
      <thm15:themeFamily xmlns:thm15="http://schemas.microsoft.com/office/thememl/2012/main" name="PowerPoint_UGent_EN_LW.potx" id="{B8015347-402D-43F9-869A-71989DF47CF4}" vid="{7B225606-B188-4A4F-B0DF-B320CB3C59E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25E43DBDAA1CF458FC926F91D2D7A6B" ma:contentTypeVersion="12" ma:contentTypeDescription="Een nieuw document maken." ma:contentTypeScope="" ma:versionID="d0e647b3be9bb79abbd98ce044c1cd29">
  <xsd:schema xmlns:xsd="http://www.w3.org/2001/XMLSchema" xmlns:xs="http://www.w3.org/2001/XMLSchema" xmlns:p="http://schemas.microsoft.com/office/2006/metadata/properties" xmlns:ns3="7933cc42-f880-44bf-999f-d34f30d5b026" xmlns:ns4="822f0b40-6a7c-4a4f-b304-bedafe19f699" targetNamespace="http://schemas.microsoft.com/office/2006/metadata/properties" ma:root="true" ma:fieldsID="53d1dd66f7879186b244286967bf38d5" ns3:_="" ns4:_="">
    <xsd:import namespace="7933cc42-f880-44bf-999f-d34f30d5b026"/>
    <xsd:import namespace="822f0b40-6a7c-4a4f-b304-bedafe19f699"/>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33cc42-f880-44bf-999f-d34f30d5b026" elementFormDefault="qualified">
    <xsd:import namespace="http://schemas.microsoft.com/office/2006/documentManagement/types"/>
    <xsd:import namespace="http://schemas.microsoft.com/office/infopath/2007/PartnerControls"/>
    <xsd:element name="SharedWithUsers" ma:index="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element name="SharingHintHash" ma:index="10" nillable="true" ma:displayName="Hint-hash dele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22f0b40-6a7c-4a4f-b304-bedafe19f699"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C4E0DDE-329B-4437-AC55-012C2E62E3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33cc42-f880-44bf-999f-d34f30d5b026"/>
    <ds:schemaRef ds:uri="822f0b40-6a7c-4a4f-b304-bedafe19f6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C262066-8C56-4D72-B1DD-7E32294E0E4F}">
  <ds:schemaRefs>
    <ds:schemaRef ds:uri="http://schemas.microsoft.com/sharepoint/v3/contenttype/forms"/>
  </ds:schemaRefs>
</ds:datastoreItem>
</file>

<file path=customXml/itemProps3.xml><?xml version="1.0" encoding="utf-8"?>
<ds:datastoreItem xmlns:ds="http://schemas.openxmlformats.org/officeDocument/2006/customXml" ds:itemID="{BB30FA0D-7D8B-42E3-98F9-0EBC53CC24A2}">
  <ds:schemaRefs>
    <ds:schemaRef ds:uri="7933cc42-f880-44bf-999f-d34f30d5b026"/>
    <ds:schemaRef ds:uri="http://www.w3.org/XML/1998/namespace"/>
    <ds:schemaRef ds:uri="http://purl.org/dc/terms/"/>
    <ds:schemaRef ds:uri="http://purl.org/dc/elements/1.1/"/>
    <ds:schemaRef ds:uri="http://schemas.microsoft.com/office/2006/metadata/properties"/>
    <ds:schemaRef ds:uri="822f0b40-6a7c-4a4f-b304-bedafe19f699"/>
    <ds:schemaRef ds:uri="http://schemas.microsoft.com/office/2006/documentManagement/types"/>
    <ds:schemaRef ds:uri="http://schemas.microsoft.com/office/infopath/2007/PartnerControl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PowerPoint_UGent_EN_LW</Template>
  <TotalTime>441</TotalTime>
  <Words>3074</Words>
  <Application>Microsoft Office PowerPoint</Application>
  <PresentationFormat>Aangepast</PresentationFormat>
  <Paragraphs>336</Paragraphs>
  <Slides>28</Slides>
  <Notes>26</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28</vt:i4>
      </vt:variant>
    </vt:vector>
  </HeadingPairs>
  <TitlesOfParts>
    <vt:vector size="31" baseType="lpstr">
      <vt:lpstr>Arial</vt:lpstr>
      <vt:lpstr>Calibri</vt:lpstr>
      <vt:lpstr>Kantoorthema</vt:lpstr>
      <vt:lpstr>The life cycles of counterfactual conditionals in Ancient Greek: aspect, actionality and temporal reference</vt:lpstr>
      <vt:lpstr>Introduction</vt:lpstr>
      <vt:lpstr>outline</vt:lpstr>
      <vt:lpstr>1. Counterfactuals in Ancient Greek</vt:lpstr>
      <vt:lpstr>1. Counterfactuals in Ancient Greek</vt:lpstr>
      <vt:lpstr>1. Counterfactuals in Ancient Greek</vt:lpstr>
      <vt:lpstr>1. Counterfactuals in Ancient Greek</vt:lpstr>
      <vt:lpstr>2. The life cycles of counterfactuals</vt:lpstr>
      <vt:lpstr>2. The life cycles of counterfactuals</vt:lpstr>
      <vt:lpstr>2. The life cycles of counterfactuals</vt:lpstr>
      <vt:lpstr>2. The life cycles of counterfactuals</vt:lpstr>
      <vt:lpstr>3.1 The role of pragmatics</vt:lpstr>
      <vt:lpstr>3.1 The role of pragmatics</vt:lpstr>
      <vt:lpstr>3.1 The role of pragmatics</vt:lpstr>
      <vt:lpstr>3.1 The role of pragmatics</vt:lpstr>
      <vt:lpstr>3.2 The role of imperfective aspect</vt:lpstr>
      <vt:lpstr>3.2 The role of imperfective aspect</vt:lpstr>
      <vt:lpstr>3.2 The role of imperfective aspect</vt:lpstr>
      <vt:lpstr>3.2 The role of imperfective aspect</vt:lpstr>
      <vt:lpstr>3.2 The role of imperfective aspect</vt:lpstr>
      <vt:lpstr>3.3 The role of perfective aspect</vt:lpstr>
      <vt:lpstr>3.3 The role of perfective aspect</vt:lpstr>
      <vt:lpstr>3.4 the role of actionality</vt:lpstr>
      <vt:lpstr>3.4 the role of actionality</vt:lpstr>
      <vt:lpstr>3.4 the role of actionality</vt:lpstr>
      <vt:lpstr>4. Conclusions</vt:lpstr>
      <vt:lpstr>PowerPoint-presentatie</vt:lpstr>
      <vt:lpstr>Short Bibliography</vt:lpstr>
    </vt:vector>
  </TitlesOfParts>
  <Manager/>
  <Company>Ghent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subject/>
  <dc:creator>Ezra La Roi</dc:creator>
  <cp:keywords/>
  <dc:description/>
  <cp:lastModifiedBy>Ezra La Roi</cp:lastModifiedBy>
  <cp:revision>179</cp:revision>
  <dcterms:created xsi:type="dcterms:W3CDTF">2021-08-23T12:25:52Z</dcterms:created>
  <dcterms:modified xsi:type="dcterms:W3CDTF">2022-11-02T10:09:17Z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icensed to">
    <vt:lpwstr>Ghent University</vt:lpwstr>
  </property>
  <property fmtid="{D5CDD505-2E9C-101B-9397-08002B2CF9AE}" pid="3" name="Version">
    <vt:lpwstr>1.1</vt:lpwstr>
  </property>
  <property fmtid="{D5CDD505-2E9C-101B-9397-08002B2CF9AE}" pid="4" name="Date">
    <vt:filetime>2019-05-23T22:00:00Z</vt:filetime>
  </property>
  <property fmtid="{D5CDD505-2E9C-101B-9397-08002B2CF9AE}" pid="5" name="Build">
    <vt:i4>20</vt:i4>
  </property>
  <property fmtid="{D5CDD505-2E9C-101B-9397-08002B2CF9AE}" pid="6" name="ContentTypeId">
    <vt:lpwstr>0x010100F25E43DBDAA1CF458FC926F91D2D7A6B</vt:lpwstr>
  </property>
</Properties>
</file>